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57" r:id="rId3"/>
    <p:sldId id="258" r:id="rId4"/>
    <p:sldId id="259" r:id="rId5"/>
    <p:sldId id="278" r:id="rId6"/>
    <p:sldId id="276" r:id="rId7"/>
    <p:sldId id="277" r:id="rId8"/>
    <p:sldId id="268" r:id="rId9"/>
    <p:sldId id="261" r:id="rId10"/>
    <p:sldId id="275" r:id="rId11"/>
    <p:sldId id="265" r:id="rId12"/>
    <p:sldId id="279"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54758" autoAdjust="0"/>
  </p:normalViewPr>
  <p:slideViewPr>
    <p:cSldViewPr snapToGrid="0" snapToObjects="1">
      <p:cViewPr varScale="1">
        <p:scale>
          <a:sx n="67" d="100"/>
          <a:sy n="67" d="100"/>
        </p:scale>
        <p:origin x="62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122F05-6C1D-4F7C-897D-EA0B33E673DF}" type="datetimeFigureOut">
              <a:rPr lang="en-CA" smtClean="0"/>
              <a:t>2021-04-16</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ADE247-5C92-4B48-BC0B-34AF3958F54C}" type="slidenum">
              <a:rPr lang="en-CA" smtClean="0"/>
              <a:t>‹#›</a:t>
            </a:fld>
            <a:endParaRPr lang="en-CA"/>
          </a:p>
        </p:txBody>
      </p:sp>
    </p:spTree>
    <p:extLst>
      <p:ext uri="{BB962C8B-B14F-4D97-AF65-F5344CB8AC3E}">
        <p14:creationId xmlns:p14="http://schemas.microsoft.com/office/powerpoint/2010/main" val="3298027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FFFF"/>
                </a:solidFill>
              </a:rPr>
              <a:t>Covid-19 has created a dynamic in which it is difficult to determine its impact on the Global Economy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FFFF"/>
                </a:solidFill>
              </a:rPr>
              <a:t>Most are aware that Covid-19 has had some sort of impact on the Global Economy.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Helvetica Neue"/>
              </a:rPr>
              <a:t>National and international leaders need to acquire this account because it gives them an understanding of the pandemic has dynamically altered the Global Economy. We look towards identifying trends and behaviors under uncertainty to give us an account of how we should proceed with poverty alleviation and economic growth.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000000"/>
              </a:solidFill>
              <a:effectLst/>
              <a:latin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000000"/>
              </a:solidFill>
              <a:effectLst/>
              <a:latin typeface="Helvetica Neue"/>
            </a:endParaRPr>
          </a:p>
          <a:p>
            <a:r>
              <a:rPr lang="en-US" sz="2000" dirty="0">
                <a:solidFill>
                  <a:srgbClr val="FFFFFF"/>
                </a:solidFill>
              </a:rPr>
              <a:t>Our study aims to discover,</a:t>
            </a:r>
          </a:p>
          <a:p>
            <a:pPr lvl="1"/>
            <a:r>
              <a:rPr lang="en-US" sz="1600" dirty="0">
                <a:solidFill>
                  <a:srgbClr val="FFFFFF"/>
                </a:solidFill>
              </a:rPr>
              <a:t>Whether or not the Covid-19 pandemic has had a negative or positive impact across the globe. And possibly specific countries. </a:t>
            </a:r>
          </a:p>
          <a:p>
            <a:pPr lvl="1"/>
            <a:r>
              <a:rPr lang="en-US" sz="1600" dirty="0">
                <a:solidFill>
                  <a:srgbClr val="FFFFFF"/>
                </a:solidFill>
              </a:rPr>
              <a:t>What are the correlations between deaths or cases and the global economy?</a:t>
            </a:r>
          </a:p>
          <a:p>
            <a:pPr lvl="1"/>
            <a:r>
              <a:rPr lang="en-US" sz="1600" dirty="0">
                <a:solidFill>
                  <a:srgbClr val="FFFFFF"/>
                </a:solidFill>
              </a:rPr>
              <a:t>How did the pandemic reduce or increase poverty through population control?</a:t>
            </a:r>
          </a:p>
          <a:p>
            <a:pPr lvl="1"/>
            <a:r>
              <a:rPr lang="en-US" sz="1600" dirty="0">
                <a:solidFill>
                  <a:srgbClr val="FFFFFF"/>
                </a:solidFill>
              </a:rPr>
              <a:t>What is the correlation between stringency and the global economy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3</a:t>
            </a:fld>
            <a:endParaRPr lang="en-CA"/>
          </a:p>
        </p:txBody>
      </p:sp>
    </p:spTree>
    <p:extLst>
      <p:ext uri="{BB962C8B-B14F-4D97-AF65-F5344CB8AC3E}">
        <p14:creationId xmlns:p14="http://schemas.microsoft.com/office/powerpoint/2010/main" val="4288824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GDPCAP - Represents the GDP per Capita offered by a country. GDP is the Gross Domestic Product. It refers to the sum of money that a particular state can use for the welfare of its citizens. GDP per Capita is the division of the GDP among the citizens. Higher the GDP per Capita, more the country is capable of handling pandemic level situations like COVID-19</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HDI - </a:t>
            </a:r>
            <a:r>
              <a:rPr lang="en-US" sz="1200" dirty="0"/>
              <a:t>Stands for Human Development Index. It is a measure of average achievement in key areas of human development. These could include healthcare facilities, medical advancements etc. Simply put, higher the HDI, better chances of citizens surviving a COVID-19 pandemic.</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STI - </a:t>
            </a:r>
            <a:r>
              <a:rPr lang="en-US" sz="1200" dirty="0"/>
              <a:t>Refers to how strict governments around the world became during the pandemic. Also refers to how stringent people became about following lockdown rules. In simpler words, it refers to how willing people were to following the rules of a pandemic.</a:t>
            </a: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4</a:t>
            </a:fld>
            <a:endParaRPr lang="en-CA"/>
          </a:p>
        </p:txBody>
      </p:sp>
    </p:spTree>
    <p:extLst>
      <p:ext uri="{BB962C8B-B14F-4D97-AF65-F5344CB8AC3E}">
        <p14:creationId xmlns:p14="http://schemas.microsoft.com/office/powerpoint/2010/main" val="870545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Noise when evaluating the distribution of the data because time is disregarded</a:t>
            </a:r>
          </a:p>
          <a:p>
            <a:r>
              <a:rPr lang="en-US" sz="1200" dirty="0"/>
              <a:t>Low positive correlation between covid-19 features and economic features via visualization and statistical tests </a:t>
            </a:r>
          </a:p>
          <a:p>
            <a:r>
              <a:rPr lang="en-US" sz="1200" dirty="0"/>
              <a:t>GDPCAP, POP and HDI were constant throughout 2020</a:t>
            </a:r>
          </a:p>
          <a:p>
            <a:r>
              <a:rPr lang="en-US" sz="1200" dirty="0"/>
              <a:t>Continent data </a:t>
            </a: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5</a:t>
            </a:fld>
            <a:endParaRPr lang="en-CA"/>
          </a:p>
        </p:txBody>
      </p:sp>
    </p:spTree>
    <p:extLst>
      <p:ext uri="{BB962C8B-B14F-4D97-AF65-F5344CB8AC3E}">
        <p14:creationId xmlns:p14="http://schemas.microsoft.com/office/powerpoint/2010/main" val="3049515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FFFF"/>
                </a:solidFill>
              </a:rPr>
              <a:t>Impact on economic growth: Increasing stringency positively supports increasing economic growth where there is an increase in death while at the same time reducing the total confirmed cases.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FFFF"/>
                </a:solidFill>
              </a:rPr>
              <a:t>Impact on economic growth: Increasing stringency positively supports increasing economic growth where there is an increase in death while at the same time reducing the total confirmed cases.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8</a:t>
            </a:fld>
            <a:endParaRPr lang="en-CA"/>
          </a:p>
        </p:txBody>
      </p:sp>
    </p:spTree>
    <p:extLst>
      <p:ext uri="{BB962C8B-B14F-4D97-AF65-F5344CB8AC3E}">
        <p14:creationId xmlns:p14="http://schemas.microsoft.com/office/powerpoint/2010/main" val="3589395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 were unable to apply a timeseries model</a:t>
            </a:r>
          </a:p>
        </p:txBody>
      </p:sp>
      <p:sp>
        <p:nvSpPr>
          <p:cNvPr id="4" name="Slide Number Placeholder 3"/>
          <p:cNvSpPr>
            <a:spLocks noGrp="1"/>
          </p:cNvSpPr>
          <p:nvPr>
            <p:ph type="sldNum" sz="quarter" idx="5"/>
          </p:nvPr>
        </p:nvSpPr>
        <p:spPr/>
        <p:txBody>
          <a:bodyPr/>
          <a:lstStyle/>
          <a:p>
            <a:fld id="{F0ADE247-5C92-4B48-BC0B-34AF3958F54C}" type="slidenum">
              <a:rPr lang="en-CA" smtClean="0"/>
              <a:t>9</a:t>
            </a:fld>
            <a:endParaRPr lang="en-CA"/>
          </a:p>
        </p:txBody>
      </p:sp>
    </p:spTree>
    <p:extLst>
      <p:ext uri="{BB962C8B-B14F-4D97-AF65-F5344CB8AC3E}">
        <p14:creationId xmlns:p14="http://schemas.microsoft.com/office/powerpoint/2010/main" val="3992509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study aimed at assessing the effects of the pandemic on global economy, emphasizing on economic growth and poverty alleviation efforts. The data contained 170 countries which had features stringency index, total cases, and total deaths, gross domestic product per capita, human development index.</a:t>
            </a:r>
            <a:endParaRPr lang="en-US" sz="1100" dirty="0"/>
          </a:p>
          <a:p>
            <a:r>
              <a:rPr lang="en-US" dirty="0"/>
              <a:t>The study found that the pandemic had a significant impact on economic growth and poverty alleviation. To be specific, it was observed that the stringency measures put in place and the number of cases recorded have an adverse impact on poverty alleviation efforts. </a:t>
            </a:r>
            <a:endParaRPr lang="en-US" sz="1100" dirty="0">
              <a:solidFill>
                <a:srgbClr val="FFFFFF"/>
              </a:solidFill>
            </a:endParaRP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10</a:t>
            </a:fld>
            <a:endParaRPr lang="en-CA"/>
          </a:p>
        </p:txBody>
      </p:sp>
    </p:spTree>
    <p:extLst>
      <p:ext uri="{BB962C8B-B14F-4D97-AF65-F5344CB8AC3E}">
        <p14:creationId xmlns:p14="http://schemas.microsoft.com/office/powerpoint/2010/main" val="41607028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study aimed at assessing the effects of the pandemic on global economy, emphasizing on economic growth and poverty alleviation efforts. The data contained 170 countries which had features stringency index, total cases, and total deaths, gross domestic product per capita, human development index.</a:t>
            </a:r>
            <a:endParaRPr lang="en-US" sz="1100" dirty="0"/>
          </a:p>
          <a:p>
            <a:r>
              <a:rPr lang="en-US" dirty="0"/>
              <a:t>The study found that the pandemic had a significant impact on economic growth and poverty alleviation. To be specific, it was observed that the stringency measures put in place and the number of cases recorded have an adverse impact on poverty alleviation efforts. \</a:t>
            </a:r>
          </a:p>
          <a:p>
            <a:endParaRPr lang="en-US" sz="1100" dirty="0">
              <a:solidFill>
                <a:srgbClr val="FFFFFF"/>
              </a:solidFill>
            </a:endParaRPr>
          </a:p>
          <a:p>
            <a:endParaRPr lang="en-US" sz="1100" dirty="0">
              <a:solidFill>
                <a:srgbClr val="FFFFFF"/>
              </a:solidFill>
            </a:endParaRPr>
          </a:p>
          <a:p>
            <a:endParaRPr lang="en-US" sz="1100"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solidFill>
                  <a:srgbClr val="FFFFFF"/>
                </a:solidFill>
              </a:rPr>
              <a:t> To predict future values of GDPCAP or HDI, we will need to obtain historical data </a:t>
            </a:r>
          </a:p>
          <a:p>
            <a:endParaRPr lang="en-US" sz="1100" dirty="0">
              <a:solidFill>
                <a:srgbClr val="FFFFFF"/>
              </a:solidFill>
            </a:endParaRP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11</a:t>
            </a:fld>
            <a:endParaRPr lang="en-CA"/>
          </a:p>
        </p:txBody>
      </p:sp>
    </p:spTree>
    <p:extLst>
      <p:ext uri="{BB962C8B-B14F-4D97-AF65-F5344CB8AC3E}">
        <p14:creationId xmlns:p14="http://schemas.microsoft.com/office/powerpoint/2010/main" val="5269419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4/16/2021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8A87A34-81AB-432B-8DAE-1953F412C126}" type="datetimeFigureOut">
              <a:rPr lang="en-US" dirty="0"/>
              <a:t>4/16/2021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4/16/2021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4/16/2021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21A9A-1A6D-0C46-8B80-05273853321F}"/>
              </a:ext>
            </a:extLst>
          </p:cNvPr>
          <p:cNvSpPr>
            <a:spLocks noGrp="1"/>
          </p:cNvSpPr>
          <p:nvPr>
            <p:ph type="ctrTitle"/>
          </p:nvPr>
        </p:nvSpPr>
        <p:spPr/>
        <p:txBody>
          <a:bodyPr>
            <a:normAutofit fontScale="90000"/>
          </a:bodyPr>
          <a:lstStyle/>
          <a:p>
            <a:r>
              <a:rPr lang="en-US" b="1" dirty="0">
                <a:latin typeface="Times New Roman" panose="02020603050405020304" pitchFamily="18" charset="0"/>
                <a:cs typeface="Times New Roman" panose="02020603050405020304" pitchFamily="18" charset="0"/>
              </a:rPr>
              <a:t>Impact of Covid-19 Pandemic on the Global Economy:</a:t>
            </a:r>
            <a:br>
              <a:rPr lang="en-US" b="1"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76D29FC2-7942-3A4A-BC42-8779008E259C}"/>
              </a:ext>
            </a:extLst>
          </p:cNvPr>
          <p:cNvSpPr>
            <a:spLocks noGrp="1"/>
          </p:cNvSpPr>
          <p:nvPr>
            <p:ph type="subTitle" idx="1"/>
          </p:nvPr>
        </p:nvSpPr>
        <p:spPr>
          <a:xfrm>
            <a:off x="1876424" y="3602038"/>
            <a:ext cx="8791575" cy="707886"/>
          </a:xfrm>
        </p:spPr>
        <p:txBody>
          <a:bodyPr/>
          <a:lstStyle/>
          <a:p>
            <a:r>
              <a:rPr lang="en-US" b="1" dirty="0">
                <a:latin typeface="Times New Roman" panose="02020603050405020304" pitchFamily="18" charset="0"/>
                <a:cs typeface="Times New Roman" panose="02020603050405020304" pitchFamily="18" charset="0"/>
              </a:rPr>
              <a:t>Emphasis on Poverty Alleviation and Economic Growth</a:t>
            </a:r>
          </a:p>
          <a:p>
            <a:endParaRPr 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A4163D57-ACF7-408A-989A-12401862C677}"/>
              </a:ext>
            </a:extLst>
          </p:cNvPr>
          <p:cNvSpPr txBox="1"/>
          <p:nvPr/>
        </p:nvSpPr>
        <p:spPr>
          <a:xfrm>
            <a:off x="3519487" y="4562474"/>
            <a:ext cx="4738688" cy="707886"/>
          </a:xfrm>
          <a:prstGeom prst="rect">
            <a:avLst/>
          </a:prstGeom>
          <a:noFill/>
        </p:spPr>
        <p:txBody>
          <a:bodyPr wrap="square" rtlCol="0">
            <a:spAutoFit/>
          </a:bodyPr>
          <a:lstStyle/>
          <a:p>
            <a:r>
              <a:rPr lang="en-CA" sz="2000" b="1" dirty="0">
                <a:latin typeface="Times New Roman" panose="02020603050405020304" pitchFamily="18" charset="0"/>
                <a:cs typeface="Times New Roman" panose="02020603050405020304" pitchFamily="18" charset="0"/>
              </a:rPr>
              <a:t>Presented by </a:t>
            </a:r>
            <a:r>
              <a:rPr lang="en-CA" sz="2000" b="1" dirty="0" err="1">
                <a:latin typeface="Times New Roman" panose="02020603050405020304" pitchFamily="18" charset="0"/>
                <a:cs typeface="Times New Roman" panose="02020603050405020304" pitchFamily="18" charset="0"/>
              </a:rPr>
              <a:t>Pytorch</a:t>
            </a:r>
            <a:r>
              <a:rPr lang="en-CA" sz="2000" b="1" dirty="0">
                <a:latin typeface="Times New Roman" panose="02020603050405020304" pitchFamily="18" charset="0"/>
                <a:cs typeface="Times New Roman" panose="02020603050405020304" pitchFamily="18" charset="0"/>
              </a:rPr>
              <a:t> Project Community </a:t>
            </a:r>
          </a:p>
          <a:p>
            <a:pPr algn="ctr"/>
            <a:r>
              <a:rPr lang="en-CA" sz="2000" b="1" dirty="0">
                <a:latin typeface="Times New Roman" panose="02020603050405020304" pitchFamily="18" charset="0"/>
                <a:cs typeface="Times New Roman" panose="02020603050405020304" pitchFamily="18" charset="0"/>
              </a:rPr>
              <a:t>[17</a:t>
            </a:r>
            <a:r>
              <a:rPr lang="en-CA" sz="2000" b="1" baseline="30000" dirty="0">
                <a:latin typeface="Times New Roman" panose="02020603050405020304" pitchFamily="18" charset="0"/>
                <a:cs typeface="Times New Roman" panose="02020603050405020304" pitchFamily="18" charset="0"/>
              </a:rPr>
              <a:t>th</a:t>
            </a:r>
            <a:r>
              <a:rPr lang="en-CA" sz="2000" b="1" dirty="0">
                <a:latin typeface="Times New Roman" panose="02020603050405020304" pitchFamily="18" charset="0"/>
                <a:cs typeface="Times New Roman" panose="02020603050405020304" pitchFamily="18" charset="0"/>
              </a:rPr>
              <a:t> April 2021]</a:t>
            </a:r>
          </a:p>
        </p:txBody>
      </p:sp>
    </p:spTree>
    <p:extLst>
      <p:ext uri="{BB962C8B-B14F-4D97-AF65-F5344CB8AC3E}">
        <p14:creationId xmlns:p14="http://schemas.microsoft.com/office/powerpoint/2010/main" val="271622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06471D-6E44-404C-9266-C31D994D5DE9}"/>
              </a:ext>
            </a:extLst>
          </p:cNvPr>
          <p:cNvSpPr>
            <a:spLocks noGrp="1"/>
          </p:cNvSpPr>
          <p:nvPr>
            <p:ph type="title"/>
          </p:nvPr>
        </p:nvSpPr>
        <p:spPr>
          <a:xfrm>
            <a:off x="1577445" y="1168078"/>
            <a:ext cx="9048219" cy="1092200"/>
          </a:xfrm>
        </p:spPr>
        <p:txBody>
          <a:bodyPr anchor="ctr">
            <a:normAutofit/>
          </a:bodyPr>
          <a:lstStyle/>
          <a:p>
            <a:pPr algn="ctr"/>
            <a:r>
              <a:rPr lang="en-US" dirty="0">
                <a:solidFill>
                  <a:srgbClr val="FFFFFF"/>
                </a:solidFill>
              </a:rPr>
              <a:t>Model Evaluation</a:t>
            </a:r>
          </a:p>
        </p:txBody>
      </p:sp>
      <p:sp>
        <p:nvSpPr>
          <p:cNvPr id="3" name="Content Placeholder 2">
            <a:extLst>
              <a:ext uri="{FF2B5EF4-FFF2-40B4-BE49-F238E27FC236}">
                <a16:creationId xmlns:a16="http://schemas.microsoft.com/office/drawing/2014/main" id="{19D427D4-EAA2-6E49-A31C-CFC1A8606854}"/>
              </a:ext>
            </a:extLst>
          </p:cNvPr>
          <p:cNvSpPr>
            <a:spLocks noGrp="1"/>
          </p:cNvSpPr>
          <p:nvPr>
            <p:ph idx="1"/>
          </p:nvPr>
        </p:nvSpPr>
        <p:spPr>
          <a:xfrm>
            <a:off x="1577446" y="2413001"/>
            <a:ext cx="9048218" cy="3033180"/>
          </a:xfrm>
        </p:spPr>
        <p:txBody>
          <a:bodyPr anchor="ctr">
            <a:normAutofit/>
          </a:bodyPr>
          <a:lstStyle/>
          <a:p>
            <a:r>
              <a:rPr lang="en-US" sz="2000" dirty="0">
                <a:solidFill>
                  <a:srgbClr val="FFFFFF"/>
                </a:solidFill>
              </a:rPr>
              <a:t>Multiple Linear Regression</a:t>
            </a:r>
          </a:p>
          <a:p>
            <a:pPr lvl="1"/>
            <a:r>
              <a:rPr lang="en-US" sz="1600" dirty="0">
                <a:solidFill>
                  <a:srgbClr val="FFFFFF"/>
                </a:solidFill>
              </a:rPr>
              <a:t>MAE = 2.08</a:t>
            </a:r>
          </a:p>
          <a:p>
            <a:pPr lvl="1"/>
            <a:r>
              <a:rPr lang="en-US" sz="1600" dirty="0">
                <a:solidFill>
                  <a:srgbClr val="FFFFFF"/>
                </a:solidFill>
              </a:rPr>
              <a:t>R-squared = 0.228</a:t>
            </a:r>
          </a:p>
          <a:p>
            <a:r>
              <a:rPr lang="en-US" sz="2000" dirty="0">
                <a:solidFill>
                  <a:srgbClr val="FFFFFF"/>
                </a:solidFill>
              </a:rPr>
              <a:t>ANN - Multilayer Perceptron</a:t>
            </a:r>
          </a:p>
          <a:p>
            <a:pPr lvl="1"/>
            <a:r>
              <a:rPr lang="en-US" sz="1600" dirty="0">
                <a:solidFill>
                  <a:srgbClr val="FFFFFF"/>
                </a:solidFill>
              </a:rPr>
              <a:t>R-squared = 0.119399  </a:t>
            </a:r>
          </a:p>
        </p:txBody>
      </p:sp>
    </p:spTree>
    <p:extLst>
      <p:ext uri="{BB962C8B-B14F-4D97-AF65-F5344CB8AC3E}">
        <p14:creationId xmlns:p14="http://schemas.microsoft.com/office/powerpoint/2010/main" val="32557654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06471D-6E44-404C-9266-C31D994D5DE9}"/>
              </a:ext>
            </a:extLst>
          </p:cNvPr>
          <p:cNvSpPr>
            <a:spLocks noGrp="1"/>
          </p:cNvSpPr>
          <p:nvPr>
            <p:ph type="title"/>
          </p:nvPr>
        </p:nvSpPr>
        <p:spPr>
          <a:xfrm>
            <a:off x="1577445" y="1168078"/>
            <a:ext cx="9048219" cy="1092200"/>
          </a:xfrm>
        </p:spPr>
        <p:txBody>
          <a:bodyPr anchor="ctr">
            <a:normAutofit/>
          </a:bodyPr>
          <a:lstStyle/>
          <a:p>
            <a:pPr algn="ctr"/>
            <a:r>
              <a:rPr lang="en-US" dirty="0">
                <a:solidFill>
                  <a:srgbClr val="FFFFFF"/>
                </a:solidFill>
              </a:rPr>
              <a:t>Conclusion</a:t>
            </a:r>
          </a:p>
        </p:txBody>
      </p:sp>
      <p:sp>
        <p:nvSpPr>
          <p:cNvPr id="3" name="Content Placeholder 2">
            <a:extLst>
              <a:ext uri="{FF2B5EF4-FFF2-40B4-BE49-F238E27FC236}">
                <a16:creationId xmlns:a16="http://schemas.microsoft.com/office/drawing/2014/main" id="{19D427D4-EAA2-6E49-A31C-CFC1A8606854}"/>
              </a:ext>
            </a:extLst>
          </p:cNvPr>
          <p:cNvSpPr>
            <a:spLocks noGrp="1"/>
          </p:cNvSpPr>
          <p:nvPr>
            <p:ph idx="1"/>
          </p:nvPr>
        </p:nvSpPr>
        <p:spPr>
          <a:xfrm>
            <a:off x="1577446" y="2413001"/>
            <a:ext cx="9048218" cy="3033180"/>
          </a:xfrm>
        </p:spPr>
        <p:txBody>
          <a:bodyPr anchor="ctr">
            <a:normAutofit fontScale="92500" lnSpcReduction="20000"/>
          </a:bodyPr>
          <a:lstStyle/>
          <a:p>
            <a:r>
              <a:rPr lang="en-US" sz="2000" dirty="0">
                <a:solidFill>
                  <a:srgbClr val="FFFFFF"/>
                </a:solidFill>
              </a:rPr>
              <a:t>A strong conclusion on the impacts of covid-19 on the global economy cannot be made at this time</a:t>
            </a:r>
          </a:p>
          <a:p>
            <a:r>
              <a:rPr lang="en-US" sz="2000" dirty="0">
                <a:solidFill>
                  <a:srgbClr val="FFFFFF"/>
                </a:solidFill>
              </a:rPr>
              <a:t>Although, we were NOT able to discover a model that explains most of the variance in GDPCAP or HDI, we acknowledge the complexity of this problem. </a:t>
            </a:r>
          </a:p>
          <a:p>
            <a:r>
              <a:rPr lang="en-US" sz="2000" dirty="0">
                <a:solidFill>
                  <a:srgbClr val="FFFFFF"/>
                </a:solidFill>
              </a:rPr>
              <a:t>The models obtained demonstrate the inaccuracy of many, when making decisions regarding the economy </a:t>
            </a:r>
          </a:p>
          <a:p>
            <a:r>
              <a:rPr lang="en-US" sz="2000" dirty="0">
                <a:solidFill>
                  <a:srgbClr val="FFFFFF"/>
                </a:solidFill>
              </a:rPr>
              <a:t>Further analysis</a:t>
            </a:r>
          </a:p>
          <a:p>
            <a:r>
              <a:rPr lang="en-US" sz="2000" dirty="0">
                <a:solidFill>
                  <a:srgbClr val="FFFFFF"/>
                </a:solidFill>
              </a:rPr>
              <a:t>More features </a:t>
            </a:r>
          </a:p>
        </p:txBody>
      </p:sp>
    </p:spTree>
    <p:extLst>
      <p:ext uri="{BB962C8B-B14F-4D97-AF65-F5344CB8AC3E}">
        <p14:creationId xmlns:p14="http://schemas.microsoft.com/office/powerpoint/2010/main" val="2681093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76"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a:solidFill>
                  <a:srgbClr val="FFFFFF"/>
                </a:solidFill>
              </a14:hiddenFill>
            </a:ext>
          </a:extLst>
        </p:spPr>
      </p:pic>
      <p:grpSp>
        <p:nvGrpSpPr>
          <p:cNvPr id="291" name="Group 177">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79"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293"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1"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2"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4"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5"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6"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7"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8"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9"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0"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1"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2"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3"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4"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5"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6"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7"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8"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9"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0"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1"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2"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3"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4"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5"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6"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7"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9"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0"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1"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2"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3"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4"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5"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6"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7"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8"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9"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1"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2"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3"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4"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5"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6"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7"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8"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9"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30"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31"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32"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grpSp>
      <p:sp>
        <p:nvSpPr>
          <p:cNvPr id="234" name="Rectangle 233">
            <a:extLst>
              <a:ext uri="{FF2B5EF4-FFF2-40B4-BE49-F238E27FC236}">
                <a16:creationId xmlns:a16="http://schemas.microsoft.com/office/drawing/2014/main" id="{4D6A640B-6684-4338-9199-6EE758735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6" name="Group 235">
            <a:extLst>
              <a:ext uri="{FF2B5EF4-FFF2-40B4-BE49-F238E27FC236}">
                <a16:creationId xmlns:a16="http://schemas.microsoft.com/office/drawing/2014/main" id="{5BAB052D-92E4-4715-895B-E423230754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2305051" cy="6858001"/>
            <a:chOff x="0" y="0"/>
            <a:chExt cx="2305051" cy="6858001"/>
          </a:xfrm>
          <a:solidFill>
            <a:schemeClr val="bg2">
              <a:lumMod val="60000"/>
              <a:lumOff val="40000"/>
              <a:alpha val="60000"/>
            </a:schemeClr>
          </a:solidFill>
          <a:effectLst/>
        </p:grpSpPr>
        <p:sp>
          <p:nvSpPr>
            <p:cNvPr id="237" name="Rectangle 5">
              <a:extLst>
                <a:ext uri="{FF2B5EF4-FFF2-40B4-BE49-F238E27FC236}">
                  <a16:creationId xmlns:a16="http://schemas.microsoft.com/office/drawing/2014/main" id="{F9792D54-14D4-44D6-A491-DEA72C26C37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38" name="Freeform 6">
              <a:extLst>
                <a:ext uri="{FF2B5EF4-FFF2-40B4-BE49-F238E27FC236}">
                  <a16:creationId xmlns:a16="http://schemas.microsoft.com/office/drawing/2014/main" id="{D3CB19E7-637B-4FA1-B5E7-E35CF50AD39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9" name="Freeform 7">
              <a:extLst>
                <a:ext uri="{FF2B5EF4-FFF2-40B4-BE49-F238E27FC236}">
                  <a16:creationId xmlns:a16="http://schemas.microsoft.com/office/drawing/2014/main" id="{B8CED72B-CBE7-450E-BE7C-247E884393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0" name="Rectangle 8">
              <a:extLst>
                <a:ext uri="{FF2B5EF4-FFF2-40B4-BE49-F238E27FC236}">
                  <a16:creationId xmlns:a16="http://schemas.microsoft.com/office/drawing/2014/main" id="{3BBD7465-3665-40AE-98E8-F8503EE2096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41" name="Freeform 9">
              <a:extLst>
                <a:ext uri="{FF2B5EF4-FFF2-40B4-BE49-F238E27FC236}">
                  <a16:creationId xmlns:a16="http://schemas.microsoft.com/office/drawing/2014/main" id="{86CB6F49-3080-4A29-860D-F8F1AC4AC3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2" name="Freeform 10">
              <a:extLst>
                <a:ext uri="{FF2B5EF4-FFF2-40B4-BE49-F238E27FC236}">
                  <a16:creationId xmlns:a16="http://schemas.microsoft.com/office/drawing/2014/main" id="{EA3A8EBB-EC1C-42C6-B409-E065ACD0E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3" name="Freeform 11">
              <a:extLst>
                <a:ext uri="{FF2B5EF4-FFF2-40B4-BE49-F238E27FC236}">
                  <a16:creationId xmlns:a16="http://schemas.microsoft.com/office/drawing/2014/main" id="{0F0AAA08-BD9A-4F88-A60C-F2ECB84CE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4" name="Freeform 12">
              <a:extLst>
                <a:ext uri="{FF2B5EF4-FFF2-40B4-BE49-F238E27FC236}">
                  <a16:creationId xmlns:a16="http://schemas.microsoft.com/office/drawing/2014/main" id="{44ACFC6E-01EE-4A01-8C39-0C4BC6B4EF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5" name="Freeform 13">
              <a:extLst>
                <a:ext uri="{FF2B5EF4-FFF2-40B4-BE49-F238E27FC236}">
                  <a16:creationId xmlns:a16="http://schemas.microsoft.com/office/drawing/2014/main" id="{DDE8B861-702A-45C6-A7C5-D20764B55D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6" name="Freeform 14">
              <a:extLst>
                <a:ext uri="{FF2B5EF4-FFF2-40B4-BE49-F238E27FC236}">
                  <a16:creationId xmlns:a16="http://schemas.microsoft.com/office/drawing/2014/main" id="{28DFAFFC-4BAC-4606-8F45-47284ED217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7" name="Freeform 15">
              <a:extLst>
                <a:ext uri="{FF2B5EF4-FFF2-40B4-BE49-F238E27FC236}">
                  <a16:creationId xmlns:a16="http://schemas.microsoft.com/office/drawing/2014/main" id="{B141C913-8CB4-4E5B-B684-BD40367775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8" name="Freeform 16">
              <a:extLst>
                <a:ext uri="{FF2B5EF4-FFF2-40B4-BE49-F238E27FC236}">
                  <a16:creationId xmlns:a16="http://schemas.microsoft.com/office/drawing/2014/main" id="{81E80ADE-DC6D-491B-BAC4-A90D44FD45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9" name="Freeform 17">
              <a:extLst>
                <a:ext uri="{FF2B5EF4-FFF2-40B4-BE49-F238E27FC236}">
                  <a16:creationId xmlns:a16="http://schemas.microsoft.com/office/drawing/2014/main" id="{4A425A61-47B5-41CA-A1D6-21C358B89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0" name="Freeform 18">
              <a:extLst>
                <a:ext uri="{FF2B5EF4-FFF2-40B4-BE49-F238E27FC236}">
                  <a16:creationId xmlns:a16="http://schemas.microsoft.com/office/drawing/2014/main" id="{B44D4532-40A1-4CEB-8A1C-711180D586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1" name="Freeform 19">
              <a:extLst>
                <a:ext uri="{FF2B5EF4-FFF2-40B4-BE49-F238E27FC236}">
                  <a16:creationId xmlns:a16="http://schemas.microsoft.com/office/drawing/2014/main" id="{31056221-3B7D-4E0B-A366-3E03523EF5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2" name="Freeform 20">
              <a:extLst>
                <a:ext uri="{FF2B5EF4-FFF2-40B4-BE49-F238E27FC236}">
                  <a16:creationId xmlns:a16="http://schemas.microsoft.com/office/drawing/2014/main" id="{0F4CE988-2CA1-4875-8419-BC9914E7A9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3" name="Freeform 21">
              <a:extLst>
                <a:ext uri="{FF2B5EF4-FFF2-40B4-BE49-F238E27FC236}">
                  <a16:creationId xmlns:a16="http://schemas.microsoft.com/office/drawing/2014/main" id="{D5E11DED-8522-4839-A2C5-9D64FBB031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4" name="Freeform 22">
              <a:extLst>
                <a:ext uri="{FF2B5EF4-FFF2-40B4-BE49-F238E27FC236}">
                  <a16:creationId xmlns:a16="http://schemas.microsoft.com/office/drawing/2014/main" id="{3A1EE55C-F160-4A56-ABFE-5EE18FE219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5" name="Freeform 23">
              <a:extLst>
                <a:ext uri="{FF2B5EF4-FFF2-40B4-BE49-F238E27FC236}">
                  <a16:creationId xmlns:a16="http://schemas.microsoft.com/office/drawing/2014/main" id="{519A9CFB-FBD5-4742-9228-976E852BCC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6" name="Freeform 24">
              <a:extLst>
                <a:ext uri="{FF2B5EF4-FFF2-40B4-BE49-F238E27FC236}">
                  <a16:creationId xmlns:a16="http://schemas.microsoft.com/office/drawing/2014/main" id="{E808A3F5-6663-49E0-B6BB-AFBBCD5087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7" name="Freeform 25">
              <a:extLst>
                <a:ext uri="{FF2B5EF4-FFF2-40B4-BE49-F238E27FC236}">
                  <a16:creationId xmlns:a16="http://schemas.microsoft.com/office/drawing/2014/main" id="{33A492F1-3A43-47FE-8E3E-4BF2B78649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8" name="Freeform 26">
              <a:extLst>
                <a:ext uri="{FF2B5EF4-FFF2-40B4-BE49-F238E27FC236}">
                  <a16:creationId xmlns:a16="http://schemas.microsoft.com/office/drawing/2014/main" id="{2ED7DF23-0B1F-4E17-8EC2-1B74D318FB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9" name="Freeform 27">
              <a:extLst>
                <a:ext uri="{FF2B5EF4-FFF2-40B4-BE49-F238E27FC236}">
                  <a16:creationId xmlns:a16="http://schemas.microsoft.com/office/drawing/2014/main" id="{FE1204BD-7481-4989-957D-B61AEA964A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0" name="Freeform 28">
              <a:extLst>
                <a:ext uri="{FF2B5EF4-FFF2-40B4-BE49-F238E27FC236}">
                  <a16:creationId xmlns:a16="http://schemas.microsoft.com/office/drawing/2014/main" id="{DD3C5673-1874-477D-AE35-B37A919741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1" name="Freeform 29">
              <a:extLst>
                <a:ext uri="{FF2B5EF4-FFF2-40B4-BE49-F238E27FC236}">
                  <a16:creationId xmlns:a16="http://schemas.microsoft.com/office/drawing/2014/main" id="{DA963A0C-386F-4A9E-89E8-67081094B9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2" name="Freeform 30">
              <a:extLst>
                <a:ext uri="{FF2B5EF4-FFF2-40B4-BE49-F238E27FC236}">
                  <a16:creationId xmlns:a16="http://schemas.microsoft.com/office/drawing/2014/main" id="{D527BB52-D4EE-4CAA-A8A0-53A27DC7FF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3" name="Freeform 31">
              <a:extLst>
                <a:ext uri="{FF2B5EF4-FFF2-40B4-BE49-F238E27FC236}">
                  <a16:creationId xmlns:a16="http://schemas.microsoft.com/office/drawing/2014/main" id="{2A037511-5E0A-4293-81AB-28C5DC96B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4" name="Freeform 32">
              <a:extLst>
                <a:ext uri="{FF2B5EF4-FFF2-40B4-BE49-F238E27FC236}">
                  <a16:creationId xmlns:a16="http://schemas.microsoft.com/office/drawing/2014/main" id="{42A7FE1C-EF14-483B-B5FC-FDC150282A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5" name="Rectangle 33">
              <a:extLst>
                <a:ext uri="{FF2B5EF4-FFF2-40B4-BE49-F238E27FC236}">
                  <a16:creationId xmlns:a16="http://schemas.microsoft.com/office/drawing/2014/main" id="{45A82D49-825B-47BC-8622-A1D54C5C212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66" name="Freeform 34">
              <a:extLst>
                <a:ext uri="{FF2B5EF4-FFF2-40B4-BE49-F238E27FC236}">
                  <a16:creationId xmlns:a16="http://schemas.microsoft.com/office/drawing/2014/main" id="{039D74A5-B4AF-4800-B941-E5F8CD44E7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7" name="Freeform 35">
              <a:extLst>
                <a:ext uri="{FF2B5EF4-FFF2-40B4-BE49-F238E27FC236}">
                  <a16:creationId xmlns:a16="http://schemas.microsoft.com/office/drawing/2014/main" id="{70B5D059-1472-474F-BDE6-881B5D1CD7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8" name="Freeform 36">
              <a:extLst>
                <a:ext uri="{FF2B5EF4-FFF2-40B4-BE49-F238E27FC236}">
                  <a16:creationId xmlns:a16="http://schemas.microsoft.com/office/drawing/2014/main" id="{736D79CC-81E0-4C87-ABAC-58197ADBDA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9" name="Freeform 37">
              <a:extLst>
                <a:ext uri="{FF2B5EF4-FFF2-40B4-BE49-F238E27FC236}">
                  <a16:creationId xmlns:a16="http://schemas.microsoft.com/office/drawing/2014/main" id="{7E72BA97-1228-4006-B095-8D9FB45FB1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0" name="Freeform 38">
              <a:extLst>
                <a:ext uri="{FF2B5EF4-FFF2-40B4-BE49-F238E27FC236}">
                  <a16:creationId xmlns:a16="http://schemas.microsoft.com/office/drawing/2014/main" id="{36FA3A99-37FB-4B03-A810-425BC9B379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1" name="Freeform 39">
              <a:extLst>
                <a:ext uri="{FF2B5EF4-FFF2-40B4-BE49-F238E27FC236}">
                  <a16:creationId xmlns:a16="http://schemas.microsoft.com/office/drawing/2014/main" id="{2E45B959-2AD5-4FE4-BF6A-4F011011CF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2" name="Freeform 40">
              <a:extLst>
                <a:ext uri="{FF2B5EF4-FFF2-40B4-BE49-F238E27FC236}">
                  <a16:creationId xmlns:a16="http://schemas.microsoft.com/office/drawing/2014/main" id="{CEE29A17-924F-4EED-A18C-E6A0137E52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3" name="Freeform 41">
              <a:extLst>
                <a:ext uri="{FF2B5EF4-FFF2-40B4-BE49-F238E27FC236}">
                  <a16:creationId xmlns:a16="http://schemas.microsoft.com/office/drawing/2014/main" id="{EFB8BDF1-3A59-4EE5-BFAB-4F4B301E37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4" name="Freeform 42">
              <a:extLst>
                <a:ext uri="{FF2B5EF4-FFF2-40B4-BE49-F238E27FC236}">
                  <a16:creationId xmlns:a16="http://schemas.microsoft.com/office/drawing/2014/main" id="{8F94E417-93B4-4071-A6D1-AE66CA6822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5" name="Freeform 43">
              <a:extLst>
                <a:ext uri="{FF2B5EF4-FFF2-40B4-BE49-F238E27FC236}">
                  <a16:creationId xmlns:a16="http://schemas.microsoft.com/office/drawing/2014/main" id="{A18F44A8-385D-4EB4-A013-7EB252A27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6" name="Freeform 44">
              <a:extLst>
                <a:ext uri="{FF2B5EF4-FFF2-40B4-BE49-F238E27FC236}">
                  <a16:creationId xmlns:a16="http://schemas.microsoft.com/office/drawing/2014/main" id="{B25FB320-9784-4EA9-B1AE-3BF9106E6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7" name="Rectangle 45">
              <a:extLst>
                <a:ext uri="{FF2B5EF4-FFF2-40B4-BE49-F238E27FC236}">
                  <a16:creationId xmlns:a16="http://schemas.microsoft.com/office/drawing/2014/main" id="{C9EB05E6-5BE4-4EE1-9F0C-E8B57B362EA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78" name="Freeform 46">
              <a:extLst>
                <a:ext uri="{FF2B5EF4-FFF2-40B4-BE49-F238E27FC236}">
                  <a16:creationId xmlns:a16="http://schemas.microsoft.com/office/drawing/2014/main" id="{C66CAA98-15DB-4EF7-B2CA-54F523A3C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9" name="Freeform 47">
              <a:extLst>
                <a:ext uri="{FF2B5EF4-FFF2-40B4-BE49-F238E27FC236}">
                  <a16:creationId xmlns:a16="http://schemas.microsoft.com/office/drawing/2014/main" id="{7A30C330-EB27-4D08-82D2-7311A8505E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0" name="Freeform 48">
              <a:extLst>
                <a:ext uri="{FF2B5EF4-FFF2-40B4-BE49-F238E27FC236}">
                  <a16:creationId xmlns:a16="http://schemas.microsoft.com/office/drawing/2014/main" id="{285C54D0-DCD8-43CD-AE6D-00487565C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1" name="Freeform 49">
              <a:extLst>
                <a:ext uri="{FF2B5EF4-FFF2-40B4-BE49-F238E27FC236}">
                  <a16:creationId xmlns:a16="http://schemas.microsoft.com/office/drawing/2014/main" id="{BC525C34-0A4A-4042-8FA3-F64A115AEA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2" name="Freeform 50">
              <a:extLst>
                <a:ext uri="{FF2B5EF4-FFF2-40B4-BE49-F238E27FC236}">
                  <a16:creationId xmlns:a16="http://schemas.microsoft.com/office/drawing/2014/main" id="{870751A2-DBE9-4631-86D3-800E7749160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3" name="Freeform 51">
              <a:extLst>
                <a:ext uri="{FF2B5EF4-FFF2-40B4-BE49-F238E27FC236}">
                  <a16:creationId xmlns:a16="http://schemas.microsoft.com/office/drawing/2014/main" id="{ED6D7806-3E23-488D-80ED-281D3DA720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4" name="Freeform 52">
              <a:extLst>
                <a:ext uri="{FF2B5EF4-FFF2-40B4-BE49-F238E27FC236}">
                  <a16:creationId xmlns:a16="http://schemas.microsoft.com/office/drawing/2014/main" id="{170E0895-F9C9-44BA-AF81-F7938C7E4F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5" name="Freeform 53">
              <a:extLst>
                <a:ext uri="{FF2B5EF4-FFF2-40B4-BE49-F238E27FC236}">
                  <a16:creationId xmlns:a16="http://schemas.microsoft.com/office/drawing/2014/main" id="{75AD3DD3-BD4A-4DD9-9AC1-C60E341744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6" name="Freeform 54">
              <a:extLst>
                <a:ext uri="{FF2B5EF4-FFF2-40B4-BE49-F238E27FC236}">
                  <a16:creationId xmlns:a16="http://schemas.microsoft.com/office/drawing/2014/main" id="{D047B55E-0847-4696-8101-A643C3C7E9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7" name="Freeform 55">
              <a:extLst>
                <a:ext uri="{FF2B5EF4-FFF2-40B4-BE49-F238E27FC236}">
                  <a16:creationId xmlns:a16="http://schemas.microsoft.com/office/drawing/2014/main" id="{CB3EF1DB-37BD-463B-A542-7AA57DC9FE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8" name="Freeform 56">
              <a:extLst>
                <a:ext uri="{FF2B5EF4-FFF2-40B4-BE49-F238E27FC236}">
                  <a16:creationId xmlns:a16="http://schemas.microsoft.com/office/drawing/2014/main" id="{95D0E013-2F18-4248-9D83-3BFF25A05C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9" name="Freeform 57">
              <a:extLst>
                <a:ext uri="{FF2B5EF4-FFF2-40B4-BE49-F238E27FC236}">
                  <a16:creationId xmlns:a16="http://schemas.microsoft.com/office/drawing/2014/main" id="{E7D95722-3A1F-4917-8C16-D4D4099416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0" name="Freeform 58">
              <a:extLst>
                <a:ext uri="{FF2B5EF4-FFF2-40B4-BE49-F238E27FC236}">
                  <a16:creationId xmlns:a16="http://schemas.microsoft.com/office/drawing/2014/main" id="{A54912BE-A961-4720-992C-09A2D13DE2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useBgFill="1">
        <p:nvSpPr>
          <p:cNvPr id="292" name="Round Diagonal Corner Rectangle 7">
            <a:extLst>
              <a:ext uri="{FF2B5EF4-FFF2-40B4-BE49-F238E27FC236}">
                <a16:creationId xmlns:a16="http://schemas.microsoft.com/office/drawing/2014/main" id="{FF5E4228-419E-44B9-B090-94A9540E5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079" y="0"/>
            <a:ext cx="8132922"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06471D-6E44-404C-9266-C31D994D5DE9}"/>
              </a:ext>
            </a:extLst>
          </p:cNvPr>
          <p:cNvSpPr>
            <a:spLocks noGrp="1"/>
          </p:cNvSpPr>
          <p:nvPr>
            <p:ph type="title"/>
          </p:nvPr>
        </p:nvSpPr>
        <p:spPr>
          <a:xfrm>
            <a:off x="4654296" y="963613"/>
            <a:ext cx="6013703" cy="4149724"/>
          </a:xfrm>
        </p:spPr>
        <p:txBody>
          <a:bodyPr vert="horz" lIns="91440" tIns="45720" rIns="91440" bIns="45720" rtlCol="0" anchor="ctr">
            <a:normAutofit/>
          </a:bodyPr>
          <a:lstStyle/>
          <a:p>
            <a:r>
              <a:rPr lang="en-US" sz="6000" dirty="0"/>
              <a:t>Thank You!</a:t>
            </a:r>
          </a:p>
        </p:txBody>
      </p:sp>
    </p:spTree>
    <p:extLst>
      <p:ext uri="{BB962C8B-B14F-4D97-AF65-F5344CB8AC3E}">
        <p14:creationId xmlns:p14="http://schemas.microsoft.com/office/powerpoint/2010/main" val="2403500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5" name="Picture 2">
            <a:extLst>
              <a:ext uri="{FF2B5EF4-FFF2-40B4-BE49-F238E27FC236}">
                <a16:creationId xmlns:a16="http://schemas.microsoft.com/office/drawing/2014/main" id="{678E285C-BE9E-45B7-A3EE-B9792DAE99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17" name="Group 116">
            <a:extLst>
              <a:ext uri="{FF2B5EF4-FFF2-40B4-BE49-F238E27FC236}">
                <a16:creationId xmlns:a16="http://schemas.microsoft.com/office/drawing/2014/main" id="{AB86F577-8905-4B21-8AF3-C1BB34337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18" name="Rectangle 5">
              <a:extLst>
                <a:ext uri="{FF2B5EF4-FFF2-40B4-BE49-F238E27FC236}">
                  <a16:creationId xmlns:a16="http://schemas.microsoft.com/office/drawing/2014/main" id="{D2F1CFF3-A579-4D24-B5F9-1C71BA6FE5E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19" name="Freeform 6">
              <a:extLst>
                <a:ext uri="{FF2B5EF4-FFF2-40B4-BE49-F238E27FC236}">
                  <a16:creationId xmlns:a16="http://schemas.microsoft.com/office/drawing/2014/main" id="{57601B50-7EB1-43FA-8360-4297BCD76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0" name="Freeform 7">
              <a:extLst>
                <a:ext uri="{FF2B5EF4-FFF2-40B4-BE49-F238E27FC236}">
                  <a16:creationId xmlns:a16="http://schemas.microsoft.com/office/drawing/2014/main" id="{60BD8B7A-CD01-4638-A2C9-299AC68B9B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1" name="Rectangle 8">
              <a:extLst>
                <a:ext uri="{FF2B5EF4-FFF2-40B4-BE49-F238E27FC236}">
                  <a16:creationId xmlns:a16="http://schemas.microsoft.com/office/drawing/2014/main" id="{095B58F9-6C29-48BE-9DA6-3855080521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2" name="Freeform 9">
              <a:extLst>
                <a:ext uri="{FF2B5EF4-FFF2-40B4-BE49-F238E27FC236}">
                  <a16:creationId xmlns:a16="http://schemas.microsoft.com/office/drawing/2014/main" id="{0C84674F-2E8A-4B70-B801-00722CDD58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10">
              <a:extLst>
                <a:ext uri="{FF2B5EF4-FFF2-40B4-BE49-F238E27FC236}">
                  <a16:creationId xmlns:a16="http://schemas.microsoft.com/office/drawing/2014/main" id="{34F320BB-D6A9-45FE-8556-498B763B1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11">
              <a:extLst>
                <a:ext uri="{FF2B5EF4-FFF2-40B4-BE49-F238E27FC236}">
                  <a16:creationId xmlns:a16="http://schemas.microsoft.com/office/drawing/2014/main" id="{5493D54A-532A-46ED-AF63-A0A54818EF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Freeform 12">
              <a:extLst>
                <a:ext uri="{FF2B5EF4-FFF2-40B4-BE49-F238E27FC236}">
                  <a16:creationId xmlns:a16="http://schemas.microsoft.com/office/drawing/2014/main" id="{EAF2EDFA-9C0B-44E2-B4BB-312B58BCA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6" name="Freeform 13">
              <a:extLst>
                <a:ext uri="{FF2B5EF4-FFF2-40B4-BE49-F238E27FC236}">
                  <a16:creationId xmlns:a16="http://schemas.microsoft.com/office/drawing/2014/main" id="{A3641113-CE35-42A4-B605-41BC06BF4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14">
              <a:extLst>
                <a:ext uri="{FF2B5EF4-FFF2-40B4-BE49-F238E27FC236}">
                  <a16:creationId xmlns:a16="http://schemas.microsoft.com/office/drawing/2014/main" id="{DA2E5B2C-BAC4-4440-9B7E-F3878319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8" name="Freeform 15">
              <a:extLst>
                <a:ext uri="{FF2B5EF4-FFF2-40B4-BE49-F238E27FC236}">
                  <a16:creationId xmlns:a16="http://schemas.microsoft.com/office/drawing/2014/main" id="{D8A506DF-2E53-42C9-94BE-B98E32E0578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9" name="Freeform 16">
              <a:extLst>
                <a:ext uri="{FF2B5EF4-FFF2-40B4-BE49-F238E27FC236}">
                  <a16:creationId xmlns:a16="http://schemas.microsoft.com/office/drawing/2014/main" id="{12934FF8-5F70-40BF-BBB6-5EB941FB9B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0" name="Freeform 17">
              <a:extLst>
                <a:ext uri="{FF2B5EF4-FFF2-40B4-BE49-F238E27FC236}">
                  <a16:creationId xmlns:a16="http://schemas.microsoft.com/office/drawing/2014/main" id="{8EB3FB08-D01D-4E24-BE40-C16269DF62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1" name="Freeform 18">
              <a:extLst>
                <a:ext uri="{FF2B5EF4-FFF2-40B4-BE49-F238E27FC236}">
                  <a16:creationId xmlns:a16="http://schemas.microsoft.com/office/drawing/2014/main" id="{D24E50D7-2753-4169-AD51-C106DA1B7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2" name="Freeform 19">
              <a:extLst>
                <a:ext uri="{FF2B5EF4-FFF2-40B4-BE49-F238E27FC236}">
                  <a16:creationId xmlns:a16="http://schemas.microsoft.com/office/drawing/2014/main" id="{DF94B7E0-D9B6-4096-94D0-18D3AC0EF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3" name="Freeform 20">
              <a:extLst>
                <a:ext uri="{FF2B5EF4-FFF2-40B4-BE49-F238E27FC236}">
                  <a16:creationId xmlns:a16="http://schemas.microsoft.com/office/drawing/2014/main" id="{EBC05ADE-BBA2-4387-B005-3196E2E198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4" name="Freeform 21">
              <a:extLst>
                <a:ext uri="{FF2B5EF4-FFF2-40B4-BE49-F238E27FC236}">
                  <a16:creationId xmlns:a16="http://schemas.microsoft.com/office/drawing/2014/main" id="{BBED1CEE-14D2-442F-AB08-401ABE3EFB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5" name="Freeform 22">
              <a:extLst>
                <a:ext uri="{FF2B5EF4-FFF2-40B4-BE49-F238E27FC236}">
                  <a16:creationId xmlns:a16="http://schemas.microsoft.com/office/drawing/2014/main" id="{4F6574C0-78E8-49EA-84BC-EE9D55707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6" name="Freeform 23">
              <a:extLst>
                <a:ext uri="{FF2B5EF4-FFF2-40B4-BE49-F238E27FC236}">
                  <a16:creationId xmlns:a16="http://schemas.microsoft.com/office/drawing/2014/main" id="{65BCDB0B-615E-4CA1-AFD5-6B121CB7CE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7" name="Freeform 24">
              <a:extLst>
                <a:ext uri="{FF2B5EF4-FFF2-40B4-BE49-F238E27FC236}">
                  <a16:creationId xmlns:a16="http://schemas.microsoft.com/office/drawing/2014/main" id="{40627863-B7FC-44D1-9E53-E728FFF675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8" name="Freeform 25">
              <a:extLst>
                <a:ext uri="{FF2B5EF4-FFF2-40B4-BE49-F238E27FC236}">
                  <a16:creationId xmlns:a16="http://schemas.microsoft.com/office/drawing/2014/main" id="{52FD6F8C-3AF1-487E-91F4-6E55146F1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9" name="Freeform 26">
              <a:extLst>
                <a:ext uri="{FF2B5EF4-FFF2-40B4-BE49-F238E27FC236}">
                  <a16:creationId xmlns:a16="http://schemas.microsoft.com/office/drawing/2014/main" id="{50323CF3-93CB-4E03-95C0-B180BB87A8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0" name="Freeform 27">
              <a:extLst>
                <a:ext uri="{FF2B5EF4-FFF2-40B4-BE49-F238E27FC236}">
                  <a16:creationId xmlns:a16="http://schemas.microsoft.com/office/drawing/2014/main" id="{EB47D82F-CF1B-47E6-9FA2-F3A9C5F94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1" name="Freeform 28">
              <a:extLst>
                <a:ext uri="{FF2B5EF4-FFF2-40B4-BE49-F238E27FC236}">
                  <a16:creationId xmlns:a16="http://schemas.microsoft.com/office/drawing/2014/main" id="{0606708F-F2D4-4678-8ED2-39041BC64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2" name="Freeform 29">
              <a:extLst>
                <a:ext uri="{FF2B5EF4-FFF2-40B4-BE49-F238E27FC236}">
                  <a16:creationId xmlns:a16="http://schemas.microsoft.com/office/drawing/2014/main" id="{D7EB95B4-15E4-433D-B36F-21FF341A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3" name="Freeform 30">
              <a:extLst>
                <a:ext uri="{FF2B5EF4-FFF2-40B4-BE49-F238E27FC236}">
                  <a16:creationId xmlns:a16="http://schemas.microsoft.com/office/drawing/2014/main" id="{500A541B-4C75-497C-A489-097ED2996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4" name="Freeform 31">
              <a:extLst>
                <a:ext uri="{FF2B5EF4-FFF2-40B4-BE49-F238E27FC236}">
                  <a16:creationId xmlns:a16="http://schemas.microsoft.com/office/drawing/2014/main" id="{5789326F-12A4-48B8-B0ED-A6A2AE0C2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5" name="Freeform 32">
              <a:extLst>
                <a:ext uri="{FF2B5EF4-FFF2-40B4-BE49-F238E27FC236}">
                  <a16:creationId xmlns:a16="http://schemas.microsoft.com/office/drawing/2014/main" id="{25FA672E-2B65-477F-AA75-6261CE652F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6" name="Rectangle 33">
              <a:extLst>
                <a:ext uri="{FF2B5EF4-FFF2-40B4-BE49-F238E27FC236}">
                  <a16:creationId xmlns:a16="http://schemas.microsoft.com/office/drawing/2014/main" id="{BB09AF8D-E68B-499C-B9F5-2F365813D3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7" name="Freeform 34">
              <a:extLst>
                <a:ext uri="{FF2B5EF4-FFF2-40B4-BE49-F238E27FC236}">
                  <a16:creationId xmlns:a16="http://schemas.microsoft.com/office/drawing/2014/main" id="{7991AEAD-B5F3-47BA-9F1B-86C16A84A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8" name="Freeform 35">
              <a:extLst>
                <a:ext uri="{FF2B5EF4-FFF2-40B4-BE49-F238E27FC236}">
                  <a16:creationId xmlns:a16="http://schemas.microsoft.com/office/drawing/2014/main" id="{19A85F58-4C3A-4388-B55C-2329EEAEC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9" name="Freeform 36">
              <a:extLst>
                <a:ext uri="{FF2B5EF4-FFF2-40B4-BE49-F238E27FC236}">
                  <a16:creationId xmlns:a16="http://schemas.microsoft.com/office/drawing/2014/main" id="{05652F38-94D9-41B7-A699-7E8F0C78D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0" name="Freeform 37">
              <a:extLst>
                <a:ext uri="{FF2B5EF4-FFF2-40B4-BE49-F238E27FC236}">
                  <a16:creationId xmlns:a16="http://schemas.microsoft.com/office/drawing/2014/main" id="{3C043852-C250-4518-BB89-C91A34917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1" name="Freeform 38">
              <a:extLst>
                <a:ext uri="{FF2B5EF4-FFF2-40B4-BE49-F238E27FC236}">
                  <a16:creationId xmlns:a16="http://schemas.microsoft.com/office/drawing/2014/main" id="{0CAB9A07-ECF2-416C-8528-F75DACB138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2" name="Freeform 39">
              <a:extLst>
                <a:ext uri="{FF2B5EF4-FFF2-40B4-BE49-F238E27FC236}">
                  <a16:creationId xmlns:a16="http://schemas.microsoft.com/office/drawing/2014/main" id="{904A314C-A829-4AA6-92E2-529BCCF95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3" name="Freeform 40">
              <a:extLst>
                <a:ext uri="{FF2B5EF4-FFF2-40B4-BE49-F238E27FC236}">
                  <a16:creationId xmlns:a16="http://schemas.microsoft.com/office/drawing/2014/main" id="{244EE6BA-4569-43ED-9E2E-1FB66201B7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4" name="Freeform 41">
              <a:extLst>
                <a:ext uri="{FF2B5EF4-FFF2-40B4-BE49-F238E27FC236}">
                  <a16:creationId xmlns:a16="http://schemas.microsoft.com/office/drawing/2014/main" id="{BEB8252E-FB2A-4BB5-BEC6-CA10FF6F7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5" name="Freeform 42">
              <a:extLst>
                <a:ext uri="{FF2B5EF4-FFF2-40B4-BE49-F238E27FC236}">
                  <a16:creationId xmlns:a16="http://schemas.microsoft.com/office/drawing/2014/main" id="{91414711-C3A4-4E96-854A-DDDEB2F2E3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6" name="Freeform 43">
              <a:extLst>
                <a:ext uri="{FF2B5EF4-FFF2-40B4-BE49-F238E27FC236}">
                  <a16:creationId xmlns:a16="http://schemas.microsoft.com/office/drawing/2014/main" id="{86815BA8-3055-4B42-98C3-4202FD92E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7" name="Freeform 44">
              <a:extLst>
                <a:ext uri="{FF2B5EF4-FFF2-40B4-BE49-F238E27FC236}">
                  <a16:creationId xmlns:a16="http://schemas.microsoft.com/office/drawing/2014/main" id="{44457813-E991-44AE-9A83-B7488D1F3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8" name="Rectangle 45">
              <a:extLst>
                <a:ext uri="{FF2B5EF4-FFF2-40B4-BE49-F238E27FC236}">
                  <a16:creationId xmlns:a16="http://schemas.microsoft.com/office/drawing/2014/main" id="{8CE1CF47-A73F-4560-8835-AE1DC51E5C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9" name="Freeform 46">
              <a:extLst>
                <a:ext uri="{FF2B5EF4-FFF2-40B4-BE49-F238E27FC236}">
                  <a16:creationId xmlns:a16="http://schemas.microsoft.com/office/drawing/2014/main" id="{C2A935E4-AACC-4CB9-995E-D28617887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0" name="Freeform 47">
              <a:extLst>
                <a:ext uri="{FF2B5EF4-FFF2-40B4-BE49-F238E27FC236}">
                  <a16:creationId xmlns:a16="http://schemas.microsoft.com/office/drawing/2014/main" id="{93B5B778-8ACB-4004-932D-BD95997BAE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1" name="Freeform 48">
              <a:extLst>
                <a:ext uri="{FF2B5EF4-FFF2-40B4-BE49-F238E27FC236}">
                  <a16:creationId xmlns:a16="http://schemas.microsoft.com/office/drawing/2014/main" id="{1434AF34-0919-40AD-84B1-446D4FF2D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2" name="Freeform 49">
              <a:extLst>
                <a:ext uri="{FF2B5EF4-FFF2-40B4-BE49-F238E27FC236}">
                  <a16:creationId xmlns:a16="http://schemas.microsoft.com/office/drawing/2014/main" id="{29546CF3-6DDD-4073-AB7F-C6E722257A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3" name="Freeform 50">
              <a:extLst>
                <a:ext uri="{FF2B5EF4-FFF2-40B4-BE49-F238E27FC236}">
                  <a16:creationId xmlns:a16="http://schemas.microsoft.com/office/drawing/2014/main" id="{289D46AB-128A-477F-B6C9-F40F115D6C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4" name="Freeform 51">
              <a:extLst>
                <a:ext uri="{FF2B5EF4-FFF2-40B4-BE49-F238E27FC236}">
                  <a16:creationId xmlns:a16="http://schemas.microsoft.com/office/drawing/2014/main" id="{A7DA7E67-3368-44AD-AACD-EB64AE34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5" name="Freeform 52">
              <a:extLst>
                <a:ext uri="{FF2B5EF4-FFF2-40B4-BE49-F238E27FC236}">
                  <a16:creationId xmlns:a16="http://schemas.microsoft.com/office/drawing/2014/main" id="{78BB1152-AB85-4AD8-BBA1-07CEA1F50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6" name="Freeform 53">
              <a:extLst>
                <a:ext uri="{FF2B5EF4-FFF2-40B4-BE49-F238E27FC236}">
                  <a16:creationId xmlns:a16="http://schemas.microsoft.com/office/drawing/2014/main" id="{A982E7F2-DD68-4093-B9C5-3E42B475AB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7" name="Freeform 54">
              <a:extLst>
                <a:ext uri="{FF2B5EF4-FFF2-40B4-BE49-F238E27FC236}">
                  <a16:creationId xmlns:a16="http://schemas.microsoft.com/office/drawing/2014/main" id="{A682E224-4CD6-420B-897A-B23D50B82E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8" name="Freeform 55">
              <a:extLst>
                <a:ext uri="{FF2B5EF4-FFF2-40B4-BE49-F238E27FC236}">
                  <a16:creationId xmlns:a16="http://schemas.microsoft.com/office/drawing/2014/main" id="{31B90F10-06CD-480E-8D35-6E0FFFB89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9" name="Freeform 56">
              <a:extLst>
                <a:ext uri="{FF2B5EF4-FFF2-40B4-BE49-F238E27FC236}">
                  <a16:creationId xmlns:a16="http://schemas.microsoft.com/office/drawing/2014/main" id="{7BC977DB-69B0-4D8D-B77C-E1127EC417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0" name="Freeform 57">
              <a:extLst>
                <a:ext uri="{FF2B5EF4-FFF2-40B4-BE49-F238E27FC236}">
                  <a16:creationId xmlns:a16="http://schemas.microsoft.com/office/drawing/2014/main" id="{24127454-3FCB-41D6-ACFB-81D7E05A7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1" name="Freeform 58">
              <a:extLst>
                <a:ext uri="{FF2B5EF4-FFF2-40B4-BE49-F238E27FC236}">
                  <a16:creationId xmlns:a16="http://schemas.microsoft.com/office/drawing/2014/main" id="{7AA80D42-B8A8-475B-ADBF-99719CE9FE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2E06471D-6E44-404C-9266-C31D994D5DE9}"/>
              </a:ext>
            </a:extLst>
          </p:cNvPr>
          <p:cNvSpPr>
            <a:spLocks noGrp="1"/>
          </p:cNvSpPr>
          <p:nvPr>
            <p:ph type="title"/>
          </p:nvPr>
        </p:nvSpPr>
        <p:spPr>
          <a:xfrm>
            <a:off x="5291668" y="1215496"/>
            <a:ext cx="5367866" cy="2387600"/>
          </a:xfrm>
        </p:spPr>
        <p:txBody>
          <a:bodyPr vert="horz" lIns="91440" tIns="45720" rIns="91440" bIns="45720" rtlCol="0" anchor="b">
            <a:normAutofit/>
          </a:bodyPr>
          <a:lstStyle/>
          <a:p>
            <a:r>
              <a:rPr lang="en-US" sz="4400"/>
              <a:t>Questions</a:t>
            </a:r>
          </a:p>
        </p:txBody>
      </p:sp>
      <p:pic>
        <p:nvPicPr>
          <p:cNvPr id="42" name="Picture 41" descr="Question mark on green pastel background">
            <a:extLst>
              <a:ext uri="{FF2B5EF4-FFF2-40B4-BE49-F238E27FC236}">
                <a16:creationId xmlns:a16="http://schemas.microsoft.com/office/drawing/2014/main" id="{1E690017-13CE-453F-829F-D036B2F87973}"/>
              </a:ext>
            </a:extLst>
          </p:cNvPr>
          <p:cNvPicPr>
            <a:picLocks noChangeAspect="1"/>
          </p:cNvPicPr>
          <p:nvPr/>
        </p:nvPicPr>
        <p:blipFill rotWithShape="1">
          <a:blip r:embed="rId4"/>
          <a:srcRect l="44648" r="4656"/>
          <a:stretch/>
        </p:blipFill>
        <p:spPr>
          <a:xfrm>
            <a:off x="1882630" y="1527175"/>
            <a:ext cx="2399374"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782278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04"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a:solidFill>
                  <a:srgbClr val="FFFFFF"/>
                </a:solidFill>
              </a14:hiddenFill>
            </a:ext>
          </a:extLst>
        </p:spPr>
      </p:pic>
      <p:grpSp>
        <p:nvGrpSpPr>
          <p:cNvPr id="306" name="Group 305">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307"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308"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09"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0"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311"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2"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3"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4"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5"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6"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7"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8"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9"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0"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1"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2"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3"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4"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5"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6"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7"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8"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9"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0"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1"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2"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3"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4"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5"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336"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7"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8"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9"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0"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1"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2"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3"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4"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5"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6"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7"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348"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9"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0"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1"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2"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3"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4"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5"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6"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7"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8"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9"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60"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grpSp>
      <p:sp useBgFill="1">
        <p:nvSpPr>
          <p:cNvPr id="362" name="Rectangle 361">
            <a:extLst>
              <a:ext uri="{FF2B5EF4-FFF2-40B4-BE49-F238E27FC236}">
                <a16:creationId xmlns:a16="http://schemas.microsoft.com/office/drawing/2014/main" id="{46F5C31A-DCC7-49D8-9982-1042DBBFBD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Round Diagonal Corner Rectangle 6">
            <a:extLst>
              <a:ext uri="{FF2B5EF4-FFF2-40B4-BE49-F238E27FC236}">
                <a16:creationId xmlns:a16="http://schemas.microsoft.com/office/drawing/2014/main" id="{7AFB7295-2F19-4B05-A81A-87B51093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4295" cy="6858000"/>
          </a:xfrm>
          <a:prstGeom prst="round2DiagRect">
            <a:avLst>
              <a:gd name="adj1" fmla="val 0"/>
              <a:gd name="adj2" fmla="val 0"/>
            </a:avLst>
          </a:prstGeom>
          <a:solidFill>
            <a:schemeClr val="bg2"/>
          </a:solidFill>
          <a:ln w="19050" cap="sq">
            <a:no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6" name="Straight Connector 365">
            <a:extLst>
              <a:ext uri="{FF2B5EF4-FFF2-40B4-BE49-F238E27FC236}">
                <a16:creationId xmlns:a16="http://schemas.microsoft.com/office/drawing/2014/main" id="{7D9E8E26-937B-4D88-9FED-7A5E1E6F66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8200" y="0"/>
            <a:ext cx="0" cy="6858000"/>
          </a:xfrm>
          <a:prstGeom prst="line">
            <a:avLst/>
          </a:prstGeom>
          <a:ln w="19050">
            <a:solidFill>
              <a:schemeClr val="tx2">
                <a:lumMod val="60000"/>
                <a:lumOff val="40000"/>
                <a:alpha val="60000"/>
              </a:schemeClr>
            </a:solidFill>
          </a:ln>
          <a:effectLst>
            <a:outerShdw blurRad="88900" dist="38100" dir="5400000" algn="ctr" rotWithShape="0">
              <a:srgbClr val="000000">
                <a:alpha val="40000"/>
              </a:srgb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BC7F3D7-E9A5-544F-B2B4-FEFD862BCF7C}"/>
              </a:ext>
            </a:extLst>
          </p:cNvPr>
          <p:cNvSpPr>
            <a:spLocks noGrp="1"/>
          </p:cNvSpPr>
          <p:nvPr>
            <p:ph type="title"/>
          </p:nvPr>
        </p:nvSpPr>
        <p:spPr>
          <a:xfrm>
            <a:off x="4673345" y="1068839"/>
            <a:ext cx="7585329" cy="3603173"/>
          </a:xfrm>
        </p:spPr>
        <p:txBody>
          <a:bodyPr vert="horz" lIns="91440" tIns="45720" rIns="91440" bIns="45720" rtlCol="0" anchor="t">
            <a:noAutofit/>
          </a:bodyPr>
          <a:lstStyle/>
          <a:p>
            <a:pPr algn="ctr"/>
            <a:r>
              <a:rPr lang="en-US" sz="12000" dirty="0">
                <a:latin typeface="Times New Roman" panose="02020603050405020304" pitchFamily="18" charset="0"/>
                <a:cs typeface="Times New Roman" panose="02020603050405020304" pitchFamily="18" charset="0"/>
              </a:rPr>
              <a:t>Team - </a:t>
            </a:r>
            <a:r>
              <a:rPr lang="en-US" sz="12000" dirty="0" err="1">
                <a:latin typeface="Times New Roman" panose="02020603050405020304" pitchFamily="18" charset="0"/>
                <a:cs typeface="Times New Roman" panose="02020603050405020304" pitchFamily="18" charset="0"/>
              </a:rPr>
              <a:t>pytorch</a:t>
            </a:r>
            <a:endParaRPr lang="en-US" sz="120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6B3E36C-2A74-7E4F-9ABB-94E61485AC1F}"/>
              </a:ext>
            </a:extLst>
          </p:cNvPr>
          <p:cNvSpPr>
            <a:spLocks noGrp="1"/>
          </p:cNvSpPr>
          <p:nvPr>
            <p:ph idx="1"/>
          </p:nvPr>
        </p:nvSpPr>
        <p:spPr>
          <a:xfrm>
            <a:off x="150903" y="1931222"/>
            <a:ext cx="4367211" cy="3359153"/>
          </a:xfrm>
        </p:spPr>
        <p:txBody>
          <a:bodyPr vert="horz" lIns="91440" tIns="45720" rIns="91440" bIns="45720" rtlCol="0">
            <a:normAutofit fontScale="92500" lnSpcReduction="10000"/>
          </a:bodyPr>
          <a:lstStyle/>
          <a:p>
            <a:pPr marL="0" indent="0" algn="ctr">
              <a:lnSpc>
                <a:spcPct val="110000"/>
              </a:lnSpc>
              <a:buNone/>
            </a:pPr>
            <a:r>
              <a:rPr lang="en-US" sz="4000" cap="all" dirty="0">
                <a:latin typeface="+mj-lt"/>
              </a:rPr>
              <a:t>Rosemary</a:t>
            </a:r>
            <a:r>
              <a:rPr lang="en-US" sz="4000" cap="all" dirty="0"/>
              <a:t> </a:t>
            </a:r>
            <a:r>
              <a:rPr lang="en-US" sz="4000" cap="all" dirty="0" err="1">
                <a:latin typeface="Times New Roman" panose="02020603050405020304" pitchFamily="18" charset="0"/>
                <a:cs typeface="Times New Roman" panose="02020603050405020304" pitchFamily="18" charset="0"/>
              </a:rPr>
              <a:t>iwueze</a:t>
            </a:r>
            <a:endParaRPr lang="en-US" sz="4000" cap="all" dirty="0">
              <a:latin typeface="Times New Roman" panose="02020603050405020304" pitchFamily="18" charset="0"/>
              <a:cs typeface="Times New Roman" panose="02020603050405020304" pitchFamily="18" charset="0"/>
            </a:endParaRPr>
          </a:p>
          <a:p>
            <a:pPr marL="0" indent="0" algn="ctr">
              <a:lnSpc>
                <a:spcPct val="110000"/>
              </a:lnSpc>
              <a:buNone/>
            </a:pPr>
            <a:r>
              <a:rPr lang="en-US" sz="4000" cap="all" dirty="0"/>
              <a:t>&amp; </a:t>
            </a:r>
          </a:p>
          <a:p>
            <a:pPr marL="0" indent="0" algn="ctr">
              <a:lnSpc>
                <a:spcPct val="110000"/>
              </a:lnSpc>
              <a:buNone/>
            </a:pPr>
            <a:r>
              <a:rPr lang="en-US" sz="4000" cap="all" dirty="0"/>
              <a:t>Korede Adegboye</a:t>
            </a:r>
          </a:p>
        </p:txBody>
      </p:sp>
    </p:spTree>
    <p:extLst>
      <p:ext uri="{BB962C8B-B14F-4D97-AF65-F5344CB8AC3E}">
        <p14:creationId xmlns:p14="http://schemas.microsoft.com/office/powerpoint/2010/main" val="429223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890A51-29C2-EF4B-A2BF-DDAB0D615877}"/>
              </a:ext>
            </a:extLst>
          </p:cNvPr>
          <p:cNvSpPr>
            <a:spLocks noGrp="1"/>
          </p:cNvSpPr>
          <p:nvPr>
            <p:ph type="title"/>
          </p:nvPr>
        </p:nvSpPr>
        <p:spPr>
          <a:xfrm>
            <a:off x="1577445" y="1168078"/>
            <a:ext cx="9048219" cy="1092200"/>
          </a:xfrm>
        </p:spPr>
        <p:txBody>
          <a:bodyPr anchor="ctr">
            <a:normAutofit/>
          </a:bodyPr>
          <a:lstStyle/>
          <a:p>
            <a:pPr algn="ctr"/>
            <a:r>
              <a:rPr lang="en-US" dirty="0">
                <a:solidFill>
                  <a:srgbClr val="FFFFFF"/>
                </a:solidFill>
              </a:rPr>
              <a:t>Problem Statement</a:t>
            </a:r>
          </a:p>
        </p:txBody>
      </p:sp>
      <p:sp>
        <p:nvSpPr>
          <p:cNvPr id="3" name="Content Placeholder 2">
            <a:extLst>
              <a:ext uri="{FF2B5EF4-FFF2-40B4-BE49-F238E27FC236}">
                <a16:creationId xmlns:a16="http://schemas.microsoft.com/office/drawing/2014/main" id="{548DAF5A-14D5-0E4E-AD0D-C25D3AB2B5F7}"/>
              </a:ext>
            </a:extLst>
          </p:cNvPr>
          <p:cNvSpPr>
            <a:spLocks noGrp="1"/>
          </p:cNvSpPr>
          <p:nvPr>
            <p:ph idx="1"/>
          </p:nvPr>
        </p:nvSpPr>
        <p:spPr>
          <a:xfrm>
            <a:off x="1577446" y="2413001"/>
            <a:ext cx="9048218" cy="3033180"/>
          </a:xfrm>
        </p:spPr>
        <p:txBody>
          <a:bodyPr anchor="ctr">
            <a:normAutofit fontScale="92500" lnSpcReduction="10000"/>
          </a:bodyPr>
          <a:lstStyle/>
          <a:p>
            <a:r>
              <a:rPr lang="en-US" sz="2000" dirty="0">
                <a:solidFill>
                  <a:srgbClr val="FFFFFF"/>
                </a:solidFill>
              </a:rPr>
              <a:t>The effect of the pandemic on global economies and social policies remains complex to determine. </a:t>
            </a:r>
          </a:p>
          <a:p>
            <a:r>
              <a:rPr lang="en-US" sz="2000" dirty="0">
                <a:solidFill>
                  <a:srgbClr val="FFFFFF"/>
                </a:solidFill>
              </a:rPr>
              <a:t>This singular action may have impacted economies and their standing.</a:t>
            </a:r>
          </a:p>
          <a:p>
            <a:r>
              <a:rPr lang="en-US" sz="2000" dirty="0">
                <a:solidFill>
                  <a:srgbClr val="FFFFFF"/>
                </a:solidFill>
              </a:rPr>
              <a:t>Unemployment rates across the globe have been questioned due to stringent measures put in place to curb the spread of the virus. </a:t>
            </a:r>
          </a:p>
          <a:p>
            <a:r>
              <a:rPr lang="en-US" sz="2000" dirty="0">
                <a:solidFill>
                  <a:srgbClr val="FFFFFF"/>
                </a:solidFill>
              </a:rPr>
              <a:t>Some believe it has negatively impacted the economy, while others have used it as an opportunity to stimulate economic growth (or poverty alleviation).. Leaving many susceptible to misinformation and uncertainty. </a:t>
            </a:r>
          </a:p>
          <a:p>
            <a:endParaRPr lang="en-US" sz="2000" dirty="0">
              <a:solidFill>
                <a:srgbClr val="FFFFFF"/>
              </a:solidFill>
            </a:endParaRPr>
          </a:p>
        </p:txBody>
      </p:sp>
    </p:spTree>
    <p:extLst>
      <p:ext uri="{BB962C8B-B14F-4D97-AF65-F5344CB8AC3E}">
        <p14:creationId xmlns:p14="http://schemas.microsoft.com/office/powerpoint/2010/main" val="2741924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CBF649-9FB0-0F48-BB48-7B8D92ABFFDF}"/>
              </a:ext>
            </a:extLst>
          </p:cNvPr>
          <p:cNvSpPr>
            <a:spLocks noGrp="1"/>
          </p:cNvSpPr>
          <p:nvPr>
            <p:ph type="title"/>
          </p:nvPr>
        </p:nvSpPr>
        <p:spPr>
          <a:xfrm>
            <a:off x="1577445" y="1168078"/>
            <a:ext cx="9048219" cy="1092200"/>
          </a:xfrm>
        </p:spPr>
        <p:txBody>
          <a:bodyPr anchor="ctr">
            <a:normAutofit/>
          </a:bodyPr>
          <a:lstStyle/>
          <a:p>
            <a:pPr algn="ctr"/>
            <a:r>
              <a:rPr lang="en-US" dirty="0">
                <a:solidFill>
                  <a:srgbClr val="FFFFFF"/>
                </a:solidFill>
              </a:rPr>
              <a:t>Data</a:t>
            </a:r>
          </a:p>
        </p:txBody>
      </p:sp>
      <p:sp>
        <p:nvSpPr>
          <p:cNvPr id="3" name="Content Placeholder 2">
            <a:extLst>
              <a:ext uri="{FF2B5EF4-FFF2-40B4-BE49-F238E27FC236}">
                <a16:creationId xmlns:a16="http://schemas.microsoft.com/office/drawing/2014/main" id="{0F113DC9-8DD8-CF43-94D9-011965715E78}"/>
              </a:ext>
            </a:extLst>
          </p:cNvPr>
          <p:cNvSpPr>
            <a:spLocks noGrp="1"/>
          </p:cNvSpPr>
          <p:nvPr>
            <p:ph idx="1"/>
          </p:nvPr>
        </p:nvSpPr>
        <p:spPr>
          <a:xfrm>
            <a:off x="1577446" y="2413001"/>
            <a:ext cx="9048218" cy="3033180"/>
          </a:xfrm>
        </p:spPr>
        <p:txBody>
          <a:bodyPr anchor="ctr">
            <a:normAutofit fontScale="85000" lnSpcReduction="20000"/>
          </a:bodyPr>
          <a:lstStyle/>
          <a:p>
            <a:r>
              <a:rPr lang="en-US" sz="2000" b="1" dirty="0">
                <a:solidFill>
                  <a:srgbClr val="FFFFFF"/>
                </a:solidFill>
              </a:rPr>
              <a:t>DATA</a:t>
            </a:r>
            <a:r>
              <a:rPr lang="en-US" sz="2000" dirty="0">
                <a:solidFill>
                  <a:srgbClr val="FFFFFF"/>
                </a:solidFill>
              </a:rPr>
              <a:t>: This data was gathered from Kaggle.com which had the following features:</a:t>
            </a:r>
          </a:p>
          <a:p>
            <a:pPr lvl="1"/>
            <a:r>
              <a:rPr lang="en-US" dirty="0"/>
              <a:t>Code, Country, Date (Daily – Dec 2019 – Oct 2020), Population, </a:t>
            </a:r>
          </a:p>
          <a:p>
            <a:pPr lvl="1"/>
            <a:r>
              <a:rPr lang="en-US" dirty="0"/>
              <a:t>GDP per capita, Human Development Index</a:t>
            </a:r>
            <a:endParaRPr lang="en-US" dirty="0">
              <a:solidFill>
                <a:srgbClr val="FFFFFF"/>
              </a:solidFill>
            </a:endParaRPr>
          </a:p>
          <a:p>
            <a:pPr lvl="1"/>
            <a:r>
              <a:rPr lang="en-US" dirty="0">
                <a:solidFill>
                  <a:srgbClr val="FFFFFF"/>
                </a:solidFill>
              </a:rPr>
              <a:t>Total Cases, Total deaths, Stringency Index </a:t>
            </a:r>
          </a:p>
          <a:p>
            <a:r>
              <a:rPr lang="en-US" sz="2000" dirty="0" err="1"/>
              <a:t>raw_data</a:t>
            </a:r>
            <a:r>
              <a:rPr lang="en-US" sz="2000" dirty="0"/>
              <a:t> – unnamed columns, missing values, “#NUM”</a:t>
            </a:r>
          </a:p>
          <a:p>
            <a:r>
              <a:rPr lang="en-US" sz="2000" dirty="0" err="1"/>
              <a:t>transformed_data</a:t>
            </a:r>
            <a:r>
              <a:rPr lang="en-US" sz="2000" dirty="0"/>
              <a:t> – missing values (HDI)</a:t>
            </a:r>
          </a:p>
          <a:p>
            <a:r>
              <a:rPr lang="en-US" sz="2000" dirty="0" err="1"/>
              <a:t>raw_data</a:t>
            </a:r>
            <a:r>
              <a:rPr lang="en-US" sz="2000" dirty="0"/>
              <a:t> vs </a:t>
            </a:r>
            <a:r>
              <a:rPr lang="en-US" sz="2000" dirty="0" err="1"/>
              <a:t>transformed_data</a:t>
            </a:r>
            <a:r>
              <a:rPr lang="en-US" sz="2000" dirty="0"/>
              <a:t> – scale and visual</a:t>
            </a:r>
          </a:p>
          <a:p>
            <a:r>
              <a:rPr lang="en-US" sz="2000" dirty="0">
                <a:solidFill>
                  <a:srgbClr val="FFFFFF"/>
                </a:solidFill>
              </a:rPr>
              <a:t>Datatypes – float, int, string (object)</a:t>
            </a:r>
          </a:p>
          <a:p>
            <a:pPr lvl="1"/>
            <a:endParaRPr lang="en-US" dirty="0"/>
          </a:p>
        </p:txBody>
      </p:sp>
    </p:spTree>
    <p:extLst>
      <p:ext uri="{BB962C8B-B14F-4D97-AF65-F5344CB8AC3E}">
        <p14:creationId xmlns:p14="http://schemas.microsoft.com/office/powerpoint/2010/main" val="2535231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77"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78" name="Group 35">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37"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38"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1"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6"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8"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66"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9"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0"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1"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2"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3"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4"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5"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6"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9"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8"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0"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92" name="Group 91">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93" name="Rectangle 92">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4"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460DD20D-E94D-A84E-A01C-C6BDA6B8C8E8}"/>
              </a:ext>
            </a:extLst>
          </p:cNvPr>
          <p:cNvSpPr>
            <a:spLocks noGrp="1"/>
          </p:cNvSpPr>
          <p:nvPr>
            <p:ph type="title"/>
          </p:nvPr>
        </p:nvSpPr>
        <p:spPr>
          <a:xfrm>
            <a:off x="7686676" y="321468"/>
            <a:ext cx="3435240" cy="801687"/>
          </a:xfrm>
        </p:spPr>
        <p:txBody>
          <a:bodyPr vert="horz" lIns="91440" tIns="45720" rIns="91440" bIns="45720" rtlCol="0" anchor="b">
            <a:normAutofit fontScale="90000"/>
          </a:bodyPr>
          <a:lstStyle/>
          <a:p>
            <a:r>
              <a:rPr lang="en-US" sz="3400" dirty="0"/>
              <a:t>Visualizations</a:t>
            </a:r>
          </a:p>
        </p:txBody>
      </p:sp>
      <p:grpSp>
        <p:nvGrpSpPr>
          <p:cNvPr id="96" name="Group 95">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97"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98"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1"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6"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8"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26"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8"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1"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2"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3"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4"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5"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6"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7"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38"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9"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0"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1"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2"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3"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4"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5"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6"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7"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8"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9"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0"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52" name="Group 151">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53"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4"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5"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6"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7"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8"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9"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0"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1"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2"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pic>
        <p:nvPicPr>
          <p:cNvPr id="4" name="Picture 3" descr="Diagram&#10;&#10;Description automatically generated with medium confidence">
            <a:extLst>
              <a:ext uri="{FF2B5EF4-FFF2-40B4-BE49-F238E27FC236}">
                <a16:creationId xmlns:a16="http://schemas.microsoft.com/office/drawing/2014/main" id="{08340F8C-1F59-4A80-AF40-49E0E3E88160}"/>
              </a:ext>
            </a:extLst>
          </p:cNvPr>
          <p:cNvPicPr>
            <a:picLocks noChangeAspect="1"/>
          </p:cNvPicPr>
          <p:nvPr/>
        </p:nvPicPr>
        <p:blipFill>
          <a:blip r:embed="rId5"/>
          <a:stretch>
            <a:fillRect/>
          </a:stretch>
        </p:blipFill>
        <p:spPr>
          <a:xfrm>
            <a:off x="-41827" y="-9525"/>
            <a:ext cx="6959986" cy="6853238"/>
          </a:xfrm>
          <a:prstGeom prst="rect">
            <a:avLst/>
          </a:prstGeom>
        </p:spPr>
      </p:pic>
      <p:pic>
        <p:nvPicPr>
          <p:cNvPr id="6" name="Picture 5">
            <a:extLst>
              <a:ext uri="{FF2B5EF4-FFF2-40B4-BE49-F238E27FC236}">
                <a16:creationId xmlns:a16="http://schemas.microsoft.com/office/drawing/2014/main" id="{ABC99D3E-5A6A-4E04-A9D3-E33B39440ED4}"/>
              </a:ext>
            </a:extLst>
          </p:cNvPr>
          <p:cNvPicPr>
            <a:picLocks noChangeAspect="1"/>
          </p:cNvPicPr>
          <p:nvPr/>
        </p:nvPicPr>
        <p:blipFill>
          <a:blip r:embed="rId6"/>
          <a:stretch>
            <a:fillRect/>
          </a:stretch>
        </p:blipFill>
        <p:spPr>
          <a:xfrm>
            <a:off x="7591615" y="1936063"/>
            <a:ext cx="4053683" cy="2929731"/>
          </a:xfrm>
          <a:prstGeom prst="rect">
            <a:avLst/>
          </a:prstGeom>
        </p:spPr>
      </p:pic>
    </p:spTree>
    <p:extLst>
      <p:ext uri="{BB962C8B-B14F-4D97-AF65-F5344CB8AC3E}">
        <p14:creationId xmlns:p14="http://schemas.microsoft.com/office/powerpoint/2010/main" val="868961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BEB7AE0-DE30-4EB3-ABA8-3C2D235F6374}"/>
              </a:ext>
            </a:extLst>
          </p:cNvPr>
          <p:cNvPicPr>
            <a:picLocks noChangeAspect="1"/>
          </p:cNvPicPr>
          <p:nvPr/>
        </p:nvPicPr>
        <p:blipFill>
          <a:blip r:embed="rId3"/>
          <a:stretch>
            <a:fillRect/>
          </a:stretch>
        </p:blipFill>
        <p:spPr>
          <a:xfrm>
            <a:off x="139788" y="3520966"/>
            <a:ext cx="5208165" cy="3110026"/>
          </a:xfrm>
          <a:prstGeom prst="rect">
            <a:avLst/>
          </a:prstGeom>
        </p:spPr>
      </p:pic>
      <p:pic>
        <p:nvPicPr>
          <p:cNvPr id="6" name="Picture 5">
            <a:extLst>
              <a:ext uri="{FF2B5EF4-FFF2-40B4-BE49-F238E27FC236}">
                <a16:creationId xmlns:a16="http://schemas.microsoft.com/office/drawing/2014/main" id="{9C1CB29B-7984-48CD-A1DD-A98F9A485901}"/>
              </a:ext>
            </a:extLst>
          </p:cNvPr>
          <p:cNvPicPr>
            <a:picLocks noChangeAspect="1"/>
          </p:cNvPicPr>
          <p:nvPr/>
        </p:nvPicPr>
        <p:blipFill>
          <a:blip r:embed="rId4"/>
          <a:stretch>
            <a:fillRect/>
          </a:stretch>
        </p:blipFill>
        <p:spPr>
          <a:xfrm>
            <a:off x="6249871" y="3520966"/>
            <a:ext cx="4961231" cy="3110026"/>
          </a:xfrm>
          <a:prstGeom prst="rect">
            <a:avLst/>
          </a:prstGeom>
        </p:spPr>
      </p:pic>
      <p:pic>
        <p:nvPicPr>
          <p:cNvPr id="151" name="Picture 150" descr="A picture containing graphical user interface&#10;&#10;Description automatically generated">
            <a:extLst>
              <a:ext uri="{FF2B5EF4-FFF2-40B4-BE49-F238E27FC236}">
                <a16:creationId xmlns:a16="http://schemas.microsoft.com/office/drawing/2014/main" id="{75285535-0F02-443A-ADF3-BBC4350ED798}"/>
              </a:ext>
            </a:extLst>
          </p:cNvPr>
          <p:cNvPicPr>
            <a:picLocks noChangeAspect="1"/>
          </p:cNvPicPr>
          <p:nvPr/>
        </p:nvPicPr>
        <p:blipFill>
          <a:blip r:embed="rId5"/>
          <a:stretch>
            <a:fillRect/>
          </a:stretch>
        </p:blipFill>
        <p:spPr>
          <a:xfrm>
            <a:off x="3690290" y="378372"/>
            <a:ext cx="5056240" cy="2780931"/>
          </a:xfrm>
          <a:prstGeom prst="rect">
            <a:avLst/>
          </a:prstGeom>
        </p:spPr>
      </p:pic>
    </p:spTree>
    <p:extLst>
      <p:ext uri="{BB962C8B-B14F-4D97-AF65-F5344CB8AC3E}">
        <p14:creationId xmlns:p14="http://schemas.microsoft.com/office/powerpoint/2010/main" val="2545021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57" name="Picture 2">
            <a:extLst>
              <a:ext uri="{FF2B5EF4-FFF2-40B4-BE49-F238E27FC236}">
                <a16:creationId xmlns:a16="http://schemas.microsoft.com/office/drawing/2014/main" id="{42A62C1E-C074-4B9F-A126-5A6EB8091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386" name="Group 297">
            <a:extLst>
              <a:ext uri="{FF2B5EF4-FFF2-40B4-BE49-F238E27FC236}">
                <a16:creationId xmlns:a16="http://schemas.microsoft.com/office/drawing/2014/main" id="{AFAAC72B-1468-4A61-818C-9D6740A34B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299" name="Rectangle 5">
              <a:extLst>
                <a:ext uri="{FF2B5EF4-FFF2-40B4-BE49-F238E27FC236}">
                  <a16:creationId xmlns:a16="http://schemas.microsoft.com/office/drawing/2014/main" id="{DE7BA23F-CC7D-4F24-AA5D-87499F59820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0" name="Freeform 6">
              <a:extLst>
                <a:ext uri="{FF2B5EF4-FFF2-40B4-BE49-F238E27FC236}">
                  <a16:creationId xmlns:a16="http://schemas.microsoft.com/office/drawing/2014/main" id="{01DA9AA6-9ED7-44A9-B89A-11D0F25AE2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1" name="Freeform 7">
              <a:extLst>
                <a:ext uri="{FF2B5EF4-FFF2-40B4-BE49-F238E27FC236}">
                  <a16:creationId xmlns:a16="http://schemas.microsoft.com/office/drawing/2014/main" id="{A01F0F80-5D96-4187-B1CF-7B7431005C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2" name="Rectangle 8">
              <a:extLst>
                <a:ext uri="{FF2B5EF4-FFF2-40B4-BE49-F238E27FC236}">
                  <a16:creationId xmlns:a16="http://schemas.microsoft.com/office/drawing/2014/main" id="{91BC74D8-180D-4752-8DB9-505286F1A3A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3" name="Freeform 9">
              <a:extLst>
                <a:ext uri="{FF2B5EF4-FFF2-40B4-BE49-F238E27FC236}">
                  <a16:creationId xmlns:a16="http://schemas.microsoft.com/office/drawing/2014/main" id="{2BE69DAC-23FF-40E7-85CE-FBD085B37C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4" name="Freeform 10">
              <a:extLst>
                <a:ext uri="{FF2B5EF4-FFF2-40B4-BE49-F238E27FC236}">
                  <a16:creationId xmlns:a16="http://schemas.microsoft.com/office/drawing/2014/main" id="{382513DE-28E5-4321-8AD8-DFF9A5D882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5" name="Freeform 11">
              <a:extLst>
                <a:ext uri="{FF2B5EF4-FFF2-40B4-BE49-F238E27FC236}">
                  <a16:creationId xmlns:a16="http://schemas.microsoft.com/office/drawing/2014/main" id="{AB55DF4F-428E-4489-BE27-8176420436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6" name="Freeform 12">
              <a:extLst>
                <a:ext uri="{FF2B5EF4-FFF2-40B4-BE49-F238E27FC236}">
                  <a16:creationId xmlns:a16="http://schemas.microsoft.com/office/drawing/2014/main" id="{1B7FA976-0B14-4F79-8941-DE4DBC0214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7" name="Freeform 13">
              <a:extLst>
                <a:ext uri="{FF2B5EF4-FFF2-40B4-BE49-F238E27FC236}">
                  <a16:creationId xmlns:a16="http://schemas.microsoft.com/office/drawing/2014/main" id="{CEFDC5BE-6BCF-4416-9519-1BD9689B7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8" name="Freeform 14">
              <a:extLst>
                <a:ext uri="{FF2B5EF4-FFF2-40B4-BE49-F238E27FC236}">
                  <a16:creationId xmlns:a16="http://schemas.microsoft.com/office/drawing/2014/main" id="{FDB8EB04-E349-4D57-BBB2-92BFE4450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9" name="Freeform 15">
              <a:extLst>
                <a:ext uri="{FF2B5EF4-FFF2-40B4-BE49-F238E27FC236}">
                  <a16:creationId xmlns:a16="http://schemas.microsoft.com/office/drawing/2014/main" id="{7D4FB99B-8938-4DEB-A48C-3BE646BA62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0" name="Freeform 16">
              <a:extLst>
                <a:ext uri="{FF2B5EF4-FFF2-40B4-BE49-F238E27FC236}">
                  <a16:creationId xmlns:a16="http://schemas.microsoft.com/office/drawing/2014/main" id="{668F5E6F-41A9-43EC-993A-5521B263DD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1" name="Freeform 17">
              <a:extLst>
                <a:ext uri="{FF2B5EF4-FFF2-40B4-BE49-F238E27FC236}">
                  <a16:creationId xmlns:a16="http://schemas.microsoft.com/office/drawing/2014/main" id="{5A1F62AA-D053-4902-92FF-68F46F1AE6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2" name="Freeform 18">
              <a:extLst>
                <a:ext uri="{FF2B5EF4-FFF2-40B4-BE49-F238E27FC236}">
                  <a16:creationId xmlns:a16="http://schemas.microsoft.com/office/drawing/2014/main" id="{54B35167-8C7F-4B4F-8237-6D71249CAF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3" name="Freeform 19">
              <a:extLst>
                <a:ext uri="{FF2B5EF4-FFF2-40B4-BE49-F238E27FC236}">
                  <a16:creationId xmlns:a16="http://schemas.microsoft.com/office/drawing/2014/main" id="{5E227694-C57C-4F1D-AF07-8D0EC3F68B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4" name="Freeform 20">
              <a:extLst>
                <a:ext uri="{FF2B5EF4-FFF2-40B4-BE49-F238E27FC236}">
                  <a16:creationId xmlns:a16="http://schemas.microsoft.com/office/drawing/2014/main" id="{5839C01B-00BF-4880-B3D7-88C84DD1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5" name="Freeform 21">
              <a:extLst>
                <a:ext uri="{FF2B5EF4-FFF2-40B4-BE49-F238E27FC236}">
                  <a16:creationId xmlns:a16="http://schemas.microsoft.com/office/drawing/2014/main" id="{66C6C7C1-7ACD-4545-BA06-5379AA3CCF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6" name="Freeform 22">
              <a:extLst>
                <a:ext uri="{FF2B5EF4-FFF2-40B4-BE49-F238E27FC236}">
                  <a16:creationId xmlns:a16="http://schemas.microsoft.com/office/drawing/2014/main" id="{28491955-6EBA-4E18-A945-B932BF0404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7" name="Freeform 23">
              <a:extLst>
                <a:ext uri="{FF2B5EF4-FFF2-40B4-BE49-F238E27FC236}">
                  <a16:creationId xmlns:a16="http://schemas.microsoft.com/office/drawing/2014/main" id="{75E5F549-BC29-4753-AFF3-51A22F9530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8" name="Freeform 24">
              <a:extLst>
                <a:ext uri="{FF2B5EF4-FFF2-40B4-BE49-F238E27FC236}">
                  <a16:creationId xmlns:a16="http://schemas.microsoft.com/office/drawing/2014/main" id="{843F9AF2-0061-417E-A0DD-D7C445484E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9" name="Freeform 25">
              <a:extLst>
                <a:ext uri="{FF2B5EF4-FFF2-40B4-BE49-F238E27FC236}">
                  <a16:creationId xmlns:a16="http://schemas.microsoft.com/office/drawing/2014/main" id="{441782E9-AB6A-4CF3-9891-3296C9F46D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0" name="Freeform 26">
              <a:extLst>
                <a:ext uri="{FF2B5EF4-FFF2-40B4-BE49-F238E27FC236}">
                  <a16:creationId xmlns:a16="http://schemas.microsoft.com/office/drawing/2014/main" id="{0011C945-E97D-4B05-AEF3-C4B7E14C1A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1" name="Freeform 27">
              <a:extLst>
                <a:ext uri="{FF2B5EF4-FFF2-40B4-BE49-F238E27FC236}">
                  <a16:creationId xmlns:a16="http://schemas.microsoft.com/office/drawing/2014/main" id="{E027A564-E1CF-4BD2-B2A3-05DFEA1D95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2" name="Freeform 28">
              <a:extLst>
                <a:ext uri="{FF2B5EF4-FFF2-40B4-BE49-F238E27FC236}">
                  <a16:creationId xmlns:a16="http://schemas.microsoft.com/office/drawing/2014/main" id="{3EDB7B30-4D98-4873-83A0-409BFA72526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3" name="Freeform 29">
              <a:extLst>
                <a:ext uri="{FF2B5EF4-FFF2-40B4-BE49-F238E27FC236}">
                  <a16:creationId xmlns:a16="http://schemas.microsoft.com/office/drawing/2014/main" id="{5213EC14-8315-452D-8459-3D37691A38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4" name="Freeform 30">
              <a:extLst>
                <a:ext uri="{FF2B5EF4-FFF2-40B4-BE49-F238E27FC236}">
                  <a16:creationId xmlns:a16="http://schemas.microsoft.com/office/drawing/2014/main" id="{9A398B2F-C37F-4EEA-A23D-51B55F600D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5" name="Freeform 31">
              <a:extLst>
                <a:ext uri="{FF2B5EF4-FFF2-40B4-BE49-F238E27FC236}">
                  <a16:creationId xmlns:a16="http://schemas.microsoft.com/office/drawing/2014/main" id="{FA8C1A2E-3302-4D50-BE7D-4A4BDD25E5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6" name="Freeform 32">
              <a:extLst>
                <a:ext uri="{FF2B5EF4-FFF2-40B4-BE49-F238E27FC236}">
                  <a16:creationId xmlns:a16="http://schemas.microsoft.com/office/drawing/2014/main" id="{2B777039-FD88-4624-86A1-2466E07CBC7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7" name="Rectangle 33">
              <a:extLst>
                <a:ext uri="{FF2B5EF4-FFF2-40B4-BE49-F238E27FC236}">
                  <a16:creationId xmlns:a16="http://schemas.microsoft.com/office/drawing/2014/main" id="{F5BBAC42-91EE-4166-AE92-D9B8E93A657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28" name="Freeform 34">
              <a:extLst>
                <a:ext uri="{FF2B5EF4-FFF2-40B4-BE49-F238E27FC236}">
                  <a16:creationId xmlns:a16="http://schemas.microsoft.com/office/drawing/2014/main" id="{C4F2A499-1D75-4098-A69A-46F1BBCDED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9" name="Freeform 35">
              <a:extLst>
                <a:ext uri="{FF2B5EF4-FFF2-40B4-BE49-F238E27FC236}">
                  <a16:creationId xmlns:a16="http://schemas.microsoft.com/office/drawing/2014/main" id="{BEC3B11A-8CD5-49CE-B430-62523671C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0" name="Freeform 36">
              <a:extLst>
                <a:ext uri="{FF2B5EF4-FFF2-40B4-BE49-F238E27FC236}">
                  <a16:creationId xmlns:a16="http://schemas.microsoft.com/office/drawing/2014/main" id="{6DF23043-CE13-4BD7-A5B1-160E54D26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1" name="Freeform 37">
              <a:extLst>
                <a:ext uri="{FF2B5EF4-FFF2-40B4-BE49-F238E27FC236}">
                  <a16:creationId xmlns:a16="http://schemas.microsoft.com/office/drawing/2014/main" id="{855D1673-334D-4ADA-B7A4-3A93ABA0F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2" name="Freeform 38">
              <a:extLst>
                <a:ext uri="{FF2B5EF4-FFF2-40B4-BE49-F238E27FC236}">
                  <a16:creationId xmlns:a16="http://schemas.microsoft.com/office/drawing/2014/main" id="{A0540102-6F39-4192-B853-36A8304CAE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3" name="Freeform 39">
              <a:extLst>
                <a:ext uri="{FF2B5EF4-FFF2-40B4-BE49-F238E27FC236}">
                  <a16:creationId xmlns:a16="http://schemas.microsoft.com/office/drawing/2014/main" id="{FE7B2F63-B5E0-457B-8BDA-296AF0D6D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4" name="Freeform 40">
              <a:extLst>
                <a:ext uri="{FF2B5EF4-FFF2-40B4-BE49-F238E27FC236}">
                  <a16:creationId xmlns:a16="http://schemas.microsoft.com/office/drawing/2014/main" id="{8AE74BF9-DD70-4138-AEA2-9E92FA54C3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5" name="Freeform 41">
              <a:extLst>
                <a:ext uri="{FF2B5EF4-FFF2-40B4-BE49-F238E27FC236}">
                  <a16:creationId xmlns:a16="http://schemas.microsoft.com/office/drawing/2014/main" id="{D57F9876-DDD6-4CDB-8CA3-3111229CB2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6" name="Freeform 42">
              <a:extLst>
                <a:ext uri="{FF2B5EF4-FFF2-40B4-BE49-F238E27FC236}">
                  <a16:creationId xmlns:a16="http://schemas.microsoft.com/office/drawing/2014/main" id="{D47958BA-B87B-43D9-B93E-988D8F2060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7" name="Freeform 43">
              <a:extLst>
                <a:ext uri="{FF2B5EF4-FFF2-40B4-BE49-F238E27FC236}">
                  <a16:creationId xmlns:a16="http://schemas.microsoft.com/office/drawing/2014/main" id="{6803A143-4A93-479A-859F-BC981C5E75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8" name="Freeform 44">
              <a:extLst>
                <a:ext uri="{FF2B5EF4-FFF2-40B4-BE49-F238E27FC236}">
                  <a16:creationId xmlns:a16="http://schemas.microsoft.com/office/drawing/2014/main" id="{5CC5C31E-616F-4351-944F-550BD278E4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9" name="Rectangle 45">
              <a:extLst>
                <a:ext uri="{FF2B5EF4-FFF2-40B4-BE49-F238E27FC236}">
                  <a16:creationId xmlns:a16="http://schemas.microsoft.com/office/drawing/2014/main" id="{E8BB0EFF-C194-4679-AEC8-C6FADD255AB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40" name="Freeform 46">
              <a:extLst>
                <a:ext uri="{FF2B5EF4-FFF2-40B4-BE49-F238E27FC236}">
                  <a16:creationId xmlns:a16="http://schemas.microsoft.com/office/drawing/2014/main" id="{5C5DCB57-D4AE-4565-AC0D-3CADFE7FD1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1" name="Freeform 47">
              <a:extLst>
                <a:ext uri="{FF2B5EF4-FFF2-40B4-BE49-F238E27FC236}">
                  <a16:creationId xmlns:a16="http://schemas.microsoft.com/office/drawing/2014/main" id="{93D5FBB1-89CF-4233-BE4A-80A60AA228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2" name="Freeform 48">
              <a:extLst>
                <a:ext uri="{FF2B5EF4-FFF2-40B4-BE49-F238E27FC236}">
                  <a16:creationId xmlns:a16="http://schemas.microsoft.com/office/drawing/2014/main" id="{159AEC9A-0D77-41B5-847A-9DC41199E2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3" name="Freeform 49">
              <a:extLst>
                <a:ext uri="{FF2B5EF4-FFF2-40B4-BE49-F238E27FC236}">
                  <a16:creationId xmlns:a16="http://schemas.microsoft.com/office/drawing/2014/main" id="{ED3F4044-CEFD-495A-8475-FC1A31C7CAF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4" name="Freeform 50">
              <a:extLst>
                <a:ext uri="{FF2B5EF4-FFF2-40B4-BE49-F238E27FC236}">
                  <a16:creationId xmlns:a16="http://schemas.microsoft.com/office/drawing/2014/main" id="{F757E84F-F23F-433B-AFFC-2458F79580F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5" name="Freeform 51">
              <a:extLst>
                <a:ext uri="{FF2B5EF4-FFF2-40B4-BE49-F238E27FC236}">
                  <a16:creationId xmlns:a16="http://schemas.microsoft.com/office/drawing/2014/main" id="{B5299AC1-77AA-4E3B-9906-E74667C2F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6" name="Freeform 52">
              <a:extLst>
                <a:ext uri="{FF2B5EF4-FFF2-40B4-BE49-F238E27FC236}">
                  <a16:creationId xmlns:a16="http://schemas.microsoft.com/office/drawing/2014/main" id="{04ACF07A-AC80-4798-80C1-12A206946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7" name="Freeform 53">
              <a:extLst>
                <a:ext uri="{FF2B5EF4-FFF2-40B4-BE49-F238E27FC236}">
                  <a16:creationId xmlns:a16="http://schemas.microsoft.com/office/drawing/2014/main" id="{26021A8B-6608-47E6-BCA3-604B36A79D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8" name="Freeform 54">
              <a:extLst>
                <a:ext uri="{FF2B5EF4-FFF2-40B4-BE49-F238E27FC236}">
                  <a16:creationId xmlns:a16="http://schemas.microsoft.com/office/drawing/2014/main" id="{304A353F-3DAA-4EAF-B03C-894303825D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9" name="Freeform 55">
              <a:extLst>
                <a:ext uri="{FF2B5EF4-FFF2-40B4-BE49-F238E27FC236}">
                  <a16:creationId xmlns:a16="http://schemas.microsoft.com/office/drawing/2014/main" id="{41725314-ECC6-43BA-942E-59B57436D9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0" name="Freeform 56">
              <a:extLst>
                <a:ext uri="{FF2B5EF4-FFF2-40B4-BE49-F238E27FC236}">
                  <a16:creationId xmlns:a16="http://schemas.microsoft.com/office/drawing/2014/main" id="{6D630F64-A97A-4544-9770-C7A59B0413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1" name="Freeform 57">
              <a:extLst>
                <a:ext uri="{FF2B5EF4-FFF2-40B4-BE49-F238E27FC236}">
                  <a16:creationId xmlns:a16="http://schemas.microsoft.com/office/drawing/2014/main" id="{409BC0A2-5953-4975-BDAA-05BC3002D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2" name="Freeform 58">
              <a:extLst>
                <a:ext uri="{FF2B5EF4-FFF2-40B4-BE49-F238E27FC236}">
                  <a16:creationId xmlns:a16="http://schemas.microsoft.com/office/drawing/2014/main" id="{BD1C4CCF-2F20-4FC7-B197-1C6478471A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354" name="Group 353">
            <a:extLst>
              <a:ext uri="{FF2B5EF4-FFF2-40B4-BE49-F238E27FC236}">
                <a16:creationId xmlns:a16="http://schemas.microsoft.com/office/drawing/2014/main" id="{AA951099-07C5-40D8-9433-5533C29CDE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355" name="Rectangle 354">
              <a:extLst>
                <a:ext uri="{FF2B5EF4-FFF2-40B4-BE49-F238E27FC236}">
                  <a16:creationId xmlns:a16="http://schemas.microsoft.com/office/drawing/2014/main" id="{BDCE60CD-7593-4CD7-9458-7F982FC78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6" name="Picture 2">
              <a:extLst>
                <a:ext uri="{FF2B5EF4-FFF2-40B4-BE49-F238E27FC236}">
                  <a16:creationId xmlns:a16="http://schemas.microsoft.com/office/drawing/2014/main" id="{A230CF07-D0CC-4389-B344-BEB9D6710E8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mc="http://schemas.openxmlformats.org/markup-compatibility/2006" xmlns:a14="http://schemas.microsoft.com/office/drawing/2010/main">
                  <a:solidFill>
                    <a:srgbClr val="FFFFFF"/>
                  </a:solidFill>
                </a14:hiddenFill>
              </a:ext>
            </a:extLst>
          </p:spPr>
        </p:pic>
      </p:grpSp>
      <p:grpSp>
        <p:nvGrpSpPr>
          <p:cNvPr id="358" name="Group 357">
            <a:extLst>
              <a:ext uri="{FF2B5EF4-FFF2-40B4-BE49-F238E27FC236}">
                <a16:creationId xmlns:a16="http://schemas.microsoft.com/office/drawing/2014/main" id="{8437831B-6E13-423A-801D-D376183AF8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59" name="Rectangle 5">
              <a:extLst>
                <a:ext uri="{FF2B5EF4-FFF2-40B4-BE49-F238E27FC236}">
                  <a16:creationId xmlns:a16="http://schemas.microsoft.com/office/drawing/2014/main" id="{AC8697B2-979F-407F-8DD6-2C80CCD8154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miter lim="800000"/>
                  <a:headEnd/>
                  <a:tailEnd/>
                </a14:hiddenLine>
              </a:ext>
            </a:extLst>
          </p:spPr>
        </p:sp>
        <p:sp>
          <p:nvSpPr>
            <p:cNvPr id="360" name="Freeform 6">
              <a:extLst>
                <a:ext uri="{FF2B5EF4-FFF2-40B4-BE49-F238E27FC236}">
                  <a16:creationId xmlns:a16="http://schemas.microsoft.com/office/drawing/2014/main" id="{8A48E1A3-AC58-44D3-BAC2-3ECA105DDC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1" name="Freeform 7">
              <a:extLst>
                <a:ext uri="{FF2B5EF4-FFF2-40B4-BE49-F238E27FC236}">
                  <a16:creationId xmlns:a16="http://schemas.microsoft.com/office/drawing/2014/main" id="{D0858047-AE9E-4143-AFF7-6BCCD5417C9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2" name="Freeform 8">
              <a:extLst>
                <a:ext uri="{FF2B5EF4-FFF2-40B4-BE49-F238E27FC236}">
                  <a16:creationId xmlns:a16="http://schemas.microsoft.com/office/drawing/2014/main" id="{15477209-AA0B-451B-B791-99E642A72B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3" name="Freeform 9">
              <a:extLst>
                <a:ext uri="{FF2B5EF4-FFF2-40B4-BE49-F238E27FC236}">
                  <a16:creationId xmlns:a16="http://schemas.microsoft.com/office/drawing/2014/main" id="{3892F279-DC57-4428-8912-B6B973FBA8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4" name="Freeform 10">
              <a:extLst>
                <a:ext uri="{FF2B5EF4-FFF2-40B4-BE49-F238E27FC236}">
                  <a16:creationId xmlns:a16="http://schemas.microsoft.com/office/drawing/2014/main" id="{7A8FDE26-34A3-4682-A072-9316B9A8F3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5" name="Freeform 11">
              <a:extLst>
                <a:ext uri="{FF2B5EF4-FFF2-40B4-BE49-F238E27FC236}">
                  <a16:creationId xmlns:a16="http://schemas.microsoft.com/office/drawing/2014/main" id="{F97043B9-19F1-40F9-BC40-510054574C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6" name="Freeform 12">
              <a:extLst>
                <a:ext uri="{FF2B5EF4-FFF2-40B4-BE49-F238E27FC236}">
                  <a16:creationId xmlns:a16="http://schemas.microsoft.com/office/drawing/2014/main" id="{FDD066AA-6AB5-465A-9DDD-D2BD92CBEE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7" name="Freeform 13">
              <a:extLst>
                <a:ext uri="{FF2B5EF4-FFF2-40B4-BE49-F238E27FC236}">
                  <a16:creationId xmlns:a16="http://schemas.microsoft.com/office/drawing/2014/main" id="{DEC852E1-FA4C-4182-BA83-D87B78FF4E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8" name="Freeform 14">
              <a:extLst>
                <a:ext uri="{FF2B5EF4-FFF2-40B4-BE49-F238E27FC236}">
                  <a16:creationId xmlns:a16="http://schemas.microsoft.com/office/drawing/2014/main" id="{4268AAF3-6FEF-4815-AA5C-A75A2C28C0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9" name="Freeform 15">
              <a:extLst>
                <a:ext uri="{FF2B5EF4-FFF2-40B4-BE49-F238E27FC236}">
                  <a16:creationId xmlns:a16="http://schemas.microsoft.com/office/drawing/2014/main" id="{E863730C-9D37-4063-91D9-FC9C5D1A7B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0" name="Line 16">
              <a:extLst>
                <a:ext uri="{FF2B5EF4-FFF2-40B4-BE49-F238E27FC236}">
                  <a16:creationId xmlns:a16="http://schemas.microsoft.com/office/drawing/2014/main" id="{65C4A88F-6E1C-4BFA-B860-72DF9CD2559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1" name="Freeform 17">
              <a:extLst>
                <a:ext uri="{FF2B5EF4-FFF2-40B4-BE49-F238E27FC236}">
                  <a16:creationId xmlns:a16="http://schemas.microsoft.com/office/drawing/2014/main" id="{C59CC5CD-3D37-412C-AFBC-0FE4F2AD34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2" name="Freeform 18">
              <a:extLst>
                <a:ext uri="{FF2B5EF4-FFF2-40B4-BE49-F238E27FC236}">
                  <a16:creationId xmlns:a16="http://schemas.microsoft.com/office/drawing/2014/main" id="{D72CC1F8-1341-4965-B500-B9F6B0379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3" name="Freeform 19">
              <a:extLst>
                <a:ext uri="{FF2B5EF4-FFF2-40B4-BE49-F238E27FC236}">
                  <a16:creationId xmlns:a16="http://schemas.microsoft.com/office/drawing/2014/main" id="{0CAE638B-812F-47EC-BEAD-1D4CF0A80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4" name="Freeform 20">
              <a:extLst>
                <a:ext uri="{FF2B5EF4-FFF2-40B4-BE49-F238E27FC236}">
                  <a16:creationId xmlns:a16="http://schemas.microsoft.com/office/drawing/2014/main" id="{802BB1C2-CF18-4445-A43F-75B524789F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5" name="Rectangle 21">
              <a:extLst>
                <a:ext uri="{FF2B5EF4-FFF2-40B4-BE49-F238E27FC236}">
                  <a16:creationId xmlns:a16="http://schemas.microsoft.com/office/drawing/2014/main" id="{E2DE9379-58E8-444C-9A8E-35C772B469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miter lim="800000"/>
                  <a:headEnd/>
                  <a:tailEnd/>
                </a14:hiddenLine>
              </a:ext>
            </a:extLst>
          </p:spPr>
        </p:sp>
        <p:sp>
          <p:nvSpPr>
            <p:cNvPr id="376" name="Freeform 22">
              <a:extLst>
                <a:ext uri="{FF2B5EF4-FFF2-40B4-BE49-F238E27FC236}">
                  <a16:creationId xmlns:a16="http://schemas.microsoft.com/office/drawing/2014/main" id="{503A4679-3185-40E3-917A-ABDEE084F1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7" name="Freeform 23">
              <a:extLst>
                <a:ext uri="{FF2B5EF4-FFF2-40B4-BE49-F238E27FC236}">
                  <a16:creationId xmlns:a16="http://schemas.microsoft.com/office/drawing/2014/main" id="{AE3671F1-6787-4C9E-9E6A-7960655156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8" name="Freeform 24">
              <a:extLst>
                <a:ext uri="{FF2B5EF4-FFF2-40B4-BE49-F238E27FC236}">
                  <a16:creationId xmlns:a16="http://schemas.microsoft.com/office/drawing/2014/main" id="{75B3F1EE-788A-4121-BEEB-A655052FF0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9" name="Freeform 25">
              <a:extLst>
                <a:ext uri="{FF2B5EF4-FFF2-40B4-BE49-F238E27FC236}">
                  <a16:creationId xmlns:a16="http://schemas.microsoft.com/office/drawing/2014/main" id="{C141CDE3-653E-432A-966B-32445303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0" name="Freeform 26">
              <a:extLst>
                <a:ext uri="{FF2B5EF4-FFF2-40B4-BE49-F238E27FC236}">
                  <a16:creationId xmlns:a16="http://schemas.microsoft.com/office/drawing/2014/main" id="{93EA370F-E06E-4C47-BE6F-5BE48BC647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1" name="Freeform 27">
              <a:extLst>
                <a:ext uri="{FF2B5EF4-FFF2-40B4-BE49-F238E27FC236}">
                  <a16:creationId xmlns:a16="http://schemas.microsoft.com/office/drawing/2014/main" id="{F0A45F11-4297-4470-B34B-BC4E1F5F48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2" name="Freeform 28">
              <a:extLst>
                <a:ext uri="{FF2B5EF4-FFF2-40B4-BE49-F238E27FC236}">
                  <a16:creationId xmlns:a16="http://schemas.microsoft.com/office/drawing/2014/main" id="{D208CBFD-9378-4B0B-8365-5842D64C2F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3" name="Freeform 29">
              <a:extLst>
                <a:ext uri="{FF2B5EF4-FFF2-40B4-BE49-F238E27FC236}">
                  <a16:creationId xmlns:a16="http://schemas.microsoft.com/office/drawing/2014/main" id="{E12E3CDE-F490-4482-8996-50141834A7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4" name="Freeform 30">
              <a:extLst>
                <a:ext uri="{FF2B5EF4-FFF2-40B4-BE49-F238E27FC236}">
                  <a16:creationId xmlns:a16="http://schemas.microsoft.com/office/drawing/2014/main" id="{7783C03E-580E-4BD3-B10C-E72965DAF2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5" name="Freeform 31">
              <a:extLst>
                <a:ext uri="{FF2B5EF4-FFF2-40B4-BE49-F238E27FC236}">
                  <a16:creationId xmlns:a16="http://schemas.microsoft.com/office/drawing/2014/main" id="{38792D03-0B64-4EEA-A696-74016C3921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grpSp>
      <p:pic>
        <p:nvPicPr>
          <p:cNvPr id="6" name="Picture 5">
            <a:extLst>
              <a:ext uri="{FF2B5EF4-FFF2-40B4-BE49-F238E27FC236}">
                <a16:creationId xmlns:a16="http://schemas.microsoft.com/office/drawing/2014/main" id="{76546F6F-626A-44DA-9AA5-5B8178B6F0DD}"/>
              </a:ext>
            </a:extLst>
          </p:cNvPr>
          <p:cNvPicPr>
            <a:picLocks noChangeAspect="1"/>
          </p:cNvPicPr>
          <p:nvPr/>
        </p:nvPicPr>
        <p:blipFill rotWithShape="1">
          <a:blip r:embed="rId4"/>
          <a:srcRect l="19700" r="12317" b="2"/>
          <a:stretch/>
        </p:blipFill>
        <p:spPr>
          <a:xfrm>
            <a:off x="206480" y="1469441"/>
            <a:ext cx="3645539" cy="370000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Picture 9">
            <a:extLst>
              <a:ext uri="{FF2B5EF4-FFF2-40B4-BE49-F238E27FC236}">
                <a16:creationId xmlns:a16="http://schemas.microsoft.com/office/drawing/2014/main" id="{B3BC5289-789F-404D-8829-68BA2286B9F8}"/>
              </a:ext>
            </a:extLst>
          </p:cNvPr>
          <p:cNvPicPr>
            <a:picLocks noChangeAspect="1"/>
          </p:cNvPicPr>
          <p:nvPr/>
        </p:nvPicPr>
        <p:blipFill rotWithShape="1">
          <a:blip r:embed="rId5"/>
          <a:srcRect l="16791" r="11526" b="3"/>
          <a:stretch/>
        </p:blipFill>
        <p:spPr>
          <a:xfrm>
            <a:off x="8232191" y="1460889"/>
            <a:ext cx="3770265" cy="37604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a:extLst>
              <a:ext uri="{FF2B5EF4-FFF2-40B4-BE49-F238E27FC236}">
                <a16:creationId xmlns:a16="http://schemas.microsoft.com/office/drawing/2014/main" id="{9F16801A-14DB-4AA8-94E9-A45551EC949A}"/>
              </a:ext>
            </a:extLst>
          </p:cNvPr>
          <p:cNvPicPr>
            <a:picLocks noChangeAspect="1"/>
          </p:cNvPicPr>
          <p:nvPr/>
        </p:nvPicPr>
        <p:blipFill rotWithShape="1">
          <a:blip r:embed="rId6"/>
          <a:srcRect l="20027" r="8335" b="-2"/>
          <a:stretch/>
        </p:blipFill>
        <p:spPr>
          <a:xfrm>
            <a:off x="4175869" y="1460408"/>
            <a:ext cx="3775278" cy="37417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387" name="Group 386">
            <a:extLst>
              <a:ext uri="{FF2B5EF4-FFF2-40B4-BE49-F238E27FC236}">
                <a16:creationId xmlns:a16="http://schemas.microsoft.com/office/drawing/2014/main" id="{6E7FDC5D-4882-4450-A5A5-B1D2F576A3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388" name="Freeform 32">
              <a:extLst>
                <a:ext uri="{FF2B5EF4-FFF2-40B4-BE49-F238E27FC236}">
                  <a16:creationId xmlns:a16="http://schemas.microsoft.com/office/drawing/2014/main" id="{2A67CD2F-9C15-4DCA-908E-33A24D36B2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9" name="Freeform 33">
              <a:extLst>
                <a:ext uri="{FF2B5EF4-FFF2-40B4-BE49-F238E27FC236}">
                  <a16:creationId xmlns:a16="http://schemas.microsoft.com/office/drawing/2014/main" id="{CF6E9840-D612-49D6-8C65-1E77824A78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0" name="Freeform 34">
              <a:extLst>
                <a:ext uri="{FF2B5EF4-FFF2-40B4-BE49-F238E27FC236}">
                  <a16:creationId xmlns:a16="http://schemas.microsoft.com/office/drawing/2014/main" id="{31E34932-5DE4-4F64-A359-8EC70773821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1" name="Freeform 35">
              <a:extLst>
                <a:ext uri="{FF2B5EF4-FFF2-40B4-BE49-F238E27FC236}">
                  <a16:creationId xmlns:a16="http://schemas.microsoft.com/office/drawing/2014/main" id="{367EA2E0-8E6F-4C39-A6A1-F297461C13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2" name="Freeform 36">
              <a:extLst>
                <a:ext uri="{FF2B5EF4-FFF2-40B4-BE49-F238E27FC236}">
                  <a16:creationId xmlns:a16="http://schemas.microsoft.com/office/drawing/2014/main" id="{EB3DB58E-D618-4F8A-9F69-2C0D999DCB3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3" name="Freeform 37">
              <a:extLst>
                <a:ext uri="{FF2B5EF4-FFF2-40B4-BE49-F238E27FC236}">
                  <a16:creationId xmlns:a16="http://schemas.microsoft.com/office/drawing/2014/main" id="{07D3C9F9-29CE-4E08-87ED-F09B8A4269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4" name="Freeform 38">
              <a:extLst>
                <a:ext uri="{FF2B5EF4-FFF2-40B4-BE49-F238E27FC236}">
                  <a16:creationId xmlns:a16="http://schemas.microsoft.com/office/drawing/2014/main" id="{47C731EC-954B-4D06-8B2F-C59FCB8573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5" name="Freeform 39">
              <a:extLst>
                <a:ext uri="{FF2B5EF4-FFF2-40B4-BE49-F238E27FC236}">
                  <a16:creationId xmlns:a16="http://schemas.microsoft.com/office/drawing/2014/main" id="{82E63265-82CB-4177-BD53-64840F052D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6" name="Freeform 40">
              <a:extLst>
                <a:ext uri="{FF2B5EF4-FFF2-40B4-BE49-F238E27FC236}">
                  <a16:creationId xmlns:a16="http://schemas.microsoft.com/office/drawing/2014/main" id="{BC85785C-1F96-48F1-89CF-AB022BE44A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7" name="Rectangle 41">
              <a:extLst>
                <a:ext uri="{FF2B5EF4-FFF2-40B4-BE49-F238E27FC236}">
                  <a16:creationId xmlns:a16="http://schemas.microsoft.com/office/drawing/2014/main" id="{714DCDF1-C14A-484C-BBF6-8C67B12DBF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miter lim="800000"/>
                  <a:headEnd/>
                  <a:tailEnd/>
                </a14:hiddenLine>
              </a:ext>
            </a:extLst>
          </p:spPr>
        </p:sp>
      </p:grpSp>
      <p:sp>
        <p:nvSpPr>
          <p:cNvPr id="12" name="Title 11">
            <a:extLst>
              <a:ext uri="{FF2B5EF4-FFF2-40B4-BE49-F238E27FC236}">
                <a16:creationId xmlns:a16="http://schemas.microsoft.com/office/drawing/2014/main" id="{9F487A9C-98D3-4640-80AA-6E3541B2AE93}"/>
              </a:ext>
            </a:extLst>
          </p:cNvPr>
          <p:cNvSpPr>
            <a:spLocks noGrp="1"/>
          </p:cNvSpPr>
          <p:nvPr>
            <p:ph type="title"/>
          </p:nvPr>
        </p:nvSpPr>
        <p:spPr>
          <a:xfrm>
            <a:off x="1141413" y="1522772"/>
            <a:ext cx="9905998" cy="1478570"/>
          </a:xfrm>
        </p:spPr>
        <p:txBody>
          <a:bodyPr/>
          <a:lstStyle/>
          <a:p>
            <a:endParaRPr lang="en-CA"/>
          </a:p>
        </p:txBody>
      </p:sp>
    </p:spTree>
    <p:extLst>
      <p:ext uri="{BB962C8B-B14F-4D97-AF65-F5344CB8AC3E}">
        <p14:creationId xmlns:p14="http://schemas.microsoft.com/office/powerpoint/2010/main" val="1163833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iterate>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700"/>
                                        <p:tgtEl>
                                          <p:spTgt spid="8"/>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0"/>
                                        </p:tgtEl>
                                        <p:attrNameLst>
                                          <p:attrName>style.visibility</p:attrName>
                                        </p:attrNameLst>
                                      </p:cBhvr>
                                      <p:to>
                                        <p:strVal val="visible"/>
                                      </p:to>
                                    </p:set>
                                    <p:animEffect transition="in" filter="fade">
                                      <p:cBhvr>
                                        <p:cTn id="10" dur="700"/>
                                        <p:tgtEl>
                                          <p:spTgt spid="10"/>
                                        </p:tgtEl>
                                      </p:cBhvr>
                                    </p:animEffect>
                                  </p:childTnLst>
                                </p:cTn>
                              </p:par>
                              <p:par>
                                <p:cTn id="11" presetID="10" presetClass="entr" presetSubtype="0" fill="hold" nodeType="withEffect">
                                  <p:stCondLst>
                                    <p:cond delay="0"/>
                                  </p:stCondLst>
                                  <p:iterate>
                                    <p:tmPct val="10000"/>
                                  </p:iterate>
                                  <p:childTnLst>
                                    <p:set>
                                      <p:cBhvr>
                                        <p:cTn id="12" dur="1" fill="hold">
                                          <p:stCondLst>
                                            <p:cond delay="0"/>
                                          </p:stCondLst>
                                        </p:cTn>
                                        <p:tgtEl>
                                          <p:spTgt spid="6"/>
                                        </p:tgtEl>
                                        <p:attrNameLst>
                                          <p:attrName>style.visibility</p:attrName>
                                        </p:attrNameLst>
                                      </p:cBhvr>
                                      <p:to>
                                        <p:strVal val="visible"/>
                                      </p:to>
                                    </p:set>
                                    <p:animEffect transition="in" filter="fade">
                                      <p:cBhvr>
                                        <p:cTn id="13" dur="700"/>
                                        <p:tgtEl>
                                          <p:spTgt spid="6"/>
                                        </p:tgtEl>
                                      </p:cBhvr>
                                    </p:animEffect>
                                  </p:childTnLst>
                                </p:cTn>
                              </p:par>
                              <p:par>
                                <p:cTn id="14" presetID="10" presetClass="entr" presetSubtype="0" fill="hold" nodeType="withEffect">
                                  <p:stCondLst>
                                    <p:cond delay="0"/>
                                  </p:stCondLst>
                                  <p:iterate>
                                    <p:tmPct val="10000"/>
                                  </p:iterate>
                                  <p:childTnLst>
                                    <p:set>
                                      <p:cBhvr>
                                        <p:cTn id="15" dur="1" fill="hold">
                                          <p:stCondLst>
                                            <p:cond delay="0"/>
                                          </p:stCondLst>
                                        </p:cTn>
                                        <p:tgtEl>
                                          <p:spTgt spid="356"/>
                                        </p:tgtEl>
                                        <p:attrNameLst>
                                          <p:attrName>style.visibility</p:attrName>
                                        </p:attrNameLst>
                                      </p:cBhvr>
                                      <p:to>
                                        <p:strVal val="visible"/>
                                      </p:to>
                                    </p:set>
                                    <p:animEffect transition="in" filter="fade">
                                      <p:cBhvr>
                                        <p:cTn id="16" dur="700"/>
                                        <p:tgtEl>
                                          <p:spTgt spid="356"/>
                                        </p:tgtEl>
                                      </p:cBhvr>
                                    </p:animEffect>
                                  </p:childTnLst>
                                </p:cTn>
                              </p:par>
                              <p:par>
                                <p:cTn id="17" presetID="10" presetClass="entr" presetSubtype="0" fill="hold" nodeType="withEffect">
                                  <p:stCondLst>
                                    <p:cond delay="0"/>
                                  </p:stCondLst>
                                  <p:iterate>
                                    <p:tmPct val="10000"/>
                                  </p:iterate>
                                  <p:childTnLst>
                                    <p:set>
                                      <p:cBhvr>
                                        <p:cTn id="18" dur="1" fill="hold">
                                          <p:stCondLst>
                                            <p:cond delay="0"/>
                                          </p:stCondLst>
                                        </p:cTn>
                                        <p:tgtEl>
                                          <p:spTgt spid="357"/>
                                        </p:tgtEl>
                                        <p:attrNameLst>
                                          <p:attrName>style.visibility</p:attrName>
                                        </p:attrNameLst>
                                      </p:cBhvr>
                                      <p:to>
                                        <p:strVal val="visible"/>
                                      </p:to>
                                    </p:set>
                                    <p:animEffect transition="in" filter="fade">
                                      <p:cBhvr>
                                        <p:cTn id="19" dur="700"/>
                                        <p:tgtEl>
                                          <p:spTgt spid="3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Chart, scatter chart, bubble chart&#10;&#10;Description automatically generated">
            <a:extLst>
              <a:ext uri="{FF2B5EF4-FFF2-40B4-BE49-F238E27FC236}">
                <a16:creationId xmlns:a16="http://schemas.microsoft.com/office/drawing/2014/main" id="{D45E1830-DD80-B742-A424-29BB983C45A4}"/>
              </a:ext>
            </a:extLst>
          </p:cNvPr>
          <p:cNvPicPr>
            <a:picLocks noGrp="1" noChangeAspect="1"/>
          </p:cNvPicPr>
          <p:nvPr>
            <p:ph idx="1"/>
          </p:nvPr>
        </p:nvPicPr>
        <p:blipFill>
          <a:blip r:embed="rId3"/>
          <a:stretch>
            <a:fillRect/>
          </a:stretch>
        </p:blipFill>
        <p:spPr>
          <a:xfrm>
            <a:off x="1681162" y="1028700"/>
            <a:ext cx="8829675" cy="4800600"/>
          </a:xfrm>
          <a:prstGeom prst="rect">
            <a:avLst/>
          </a:prstGeom>
        </p:spPr>
      </p:pic>
    </p:spTree>
    <p:extLst>
      <p:ext uri="{BB962C8B-B14F-4D97-AF65-F5344CB8AC3E}">
        <p14:creationId xmlns:p14="http://schemas.microsoft.com/office/powerpoint/2010/main" val="1797173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F66EC5-1625-4549-8407-642B04800615}"/>
              </a:ext>
            </a:extLst>
          </p:cNvPr>
          <p:cNvSpPr>
            <a:spLocks noGrp="1"/>
          </p:cNvSpPr>
          <p:nvPr>
            <p:ph type="title"/>
          </p:nvPr>
        </p:nvSpPr>
        <p:spPr>
          <a:xfrm>
            <a:off x="1577445" y="1168078"/>
            <a:ext cx="9048219" cy="1092200"/>
          </a:xfrm>
        </p:spPr>
        <p:txBody>
          <a:bodyPr anchor="ctr">
            <a:normAutofit/>
          </a:bodyPr>
          <a:lstStyle/>
          <a:p>
            <a:pPr algn="ctr"/>
            <a:r>
              <a:rPr lang="en-US" dirty="0">
                <a:solidFill>
                  <a:srgbClr val="FFFFFF"/>
                </a:solidFill>
              </a:rPr>
              <a:t>methodology</a:t>
            </a:r>
          </a:p>
        </p:txBody>
      </p:sp>
      <p:sp>
        <p:nvSpPr>
          <p:cNvPr id="3" name="Content Placeholder 2">
            <a:extLst>
              <a:ext uri="{FF2B5EF4-FFF2-40B4-BE49-F238E27FC236}">
                <a16:creationId xmlns:a16="http://schemas.microsoft.com/office/drawing/2014/main" id="{5C25D35A-DFF3-954B-A441-DED200482E7B}"/>
              </a:ext>
            </a:extLst>
          </p:cNvPr>
          <p:cNvSpPr>
            <a:spLocks noGrp="1"/>
          </p:cNvSpPr>
          <p:nvPr>
            <p:ph idx="1"/>
          </p:nvPr>
        </p:nvSpPr>
        <p:spPr>
          <a:xfrm>
            <a:off x="1577446" y="2413001"/>
            <a:ext cx="9048218" cy="3033180"/>
          </a:xfrm>
        </p:spPr>
        <p:txBody>
          <a:bodyPr anchor="ctr">
            <a:normAutofit/>
          </a:bodyPr>
          <a:lstStyle/>
          <a:p>
            <a:r>
              <a:rPr lang="en-US" sz="2000" dirty="0">
                <a:solidFill>
                  <a:srgbClr val="FFFFFF"/>
                </a:solidFill>
              </a:rPr>
              <a:t>Dependent variables included the human development index (HDI) and the gross domestic product per capita (GDP) and the independent variables being the stringency index, total confirmed cases and total confirmed deaths. </a:t>
            </a:r>
          </a:p>
          <a:p>
            <a:r>
              <a:rPr lang="en-US" sz="2000" dirty="0">
                <a:solidFill>
                  <a:srgbClr val="FFFFFF"/>
                </a:solidFill>
              </a:rPr>
              <a:t>Multiple Linear Regression </a:t>
            </a:r>
          </a:p>
          <a:p>
            <a:r>
              <a:rPr lang="en-US" sz="2000" dirty="0">
                <a:solidFill>
                  <a:srgbClr val="FFFFFF"/>
                </a:solidFill>
              </a:rPr>
              <a:t>ANN - Multilayer Perceptron </a:t>
            </a:r>
          </a:p>
          <a:p>
            <a:endParaRPr lang="en-US" sz="2000" dirty="0">
              <a:solidFill>
                <a:srgbClr val="FFFFFF"/>
              </a:solidFill>
            </a:endParaRPr>
          </a:p>
        </p:txBody>
      </p:sp>
    </p:spTree>
    <p:extLst>
      <p:ext uri="{BB962C8B-B14F-4D97-AF65-F5344CB8AC3E}">
        <p14:creationId xmlns:p14="http://schemas.microsoft.com/office/powerpoint/2010/main" val="34171915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ustom 1">
      <a:majorFont>
        <a:latin typeface="Times New Roman"/>
        <a:ea typeface=""/>
        <a:cs typeface=""/>
      </a:majorFont>
      <a:minorFont>
        <a:latin typeface="Times New Roman"/>
        <a:ea typeface=""/>
        <a:cs typeface=""/>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731</TotalTime>
  <Words>983</Words>
  <Application>Microsoft Office PowerPoint</Application>
  <PresentationFormat>Widescreen</PresentationFormat>
  <Paragraphs>83</Paragraphs>
  <Slides>13</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Helvetica Neue</vt:lpstr>
      <vt:lpstr>Times New Roman</vt:lpstr>
      <vt:lpstr>Circuit</vt:lpstr>
      <vt:lpstr>Impact of Covid-19 Pandemic on the Global Economy: </vt:lpstr>
      <vt:lpstr>Team - pytorch</vt:lpstr>
      <vt:lpstr>Problem Statement</vt:lpstr>
      <vt:lpstr>Data</vt:lpstr>
      <vt:lpstr>Visualizations</vt:lpstr>
      <vt:lpstr>PowerPoint Presentation</vt:lpstr>
      <vt:lpstr>PowerPoint Presentation</vt:lpstr>
      <vt:lpstr>PowerPoint Presentation</vt:lpstr>
      <vt:lpstr>methodology</vt:lpstr>
      <vt:lpstr>Model Evaluation</vt:lpstr>
      <vt:lpstr>Conclusion</vt:lpstr>
      <vt:lpstr>Thank You!</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Impact of Covid-19 Pandemic on the Global Economy:</dc:title>
  <dc:creator>Nwosu-Ihueze, Rosemary N (Jefferson Student)</dc:creator>
  <cp:lastModifiedBy>Korede</cp:lastModifiedBy>
  <cp:revision>33</cp:revision>
  <dcterms:created xsi:type="dcterms:W3CDTF">2021-04-13T02:04:35Z</dcterms:created>
  <dcterms:modified xsi:type="dcterms:W3CDTF">2021-04-16T21:25:49Z</dcterms:modified>
</cp:coreProperties>
</file>

<file path=docProps/thumbnail.jpeg>
</file>